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7" r:id="rId2"/>
    <p:sldId id="368" r:id="rId3"/>
    <p:sldId id="369" r:id="rId4"/>
    <p:sldId id="370" r:id="rId5"/>
    <p:sldId id="372" r:id="rId6"/>
    <p:sldId id="379" r:id="rId7"/>
    <p:sldId id="374" r:id="rId8"/>
    <p:sldId id="373" r:id="rId9"/>
    <p:sldId id="376" r:id="rId10"/>
    <p:sldId id="377" r:id="rId11"/>
    <p:sldId id="378" r:id="rId12"/>
    <p:sldId id="380" r:id="rId13"/>
    <p:sldId id="381" r:id="rId14"/>
    <p:sldId id="371" r:id="rId15"/>
    <p:sldId id="390" r:id="rId16"/>
    <p:sldId id="348" r:id="rId17"/>
    <p:sldId id="406" r:id="rId18"/>
    <p:sldId id="350" r:id="rId19"/>
    <p:sldId id="410" r:id="rId20"/>
    <p:sldId id="408" r:id="rId21"/>
    <p:sldId id="409" r:id="rId22"/>
    <p:sldId id="282" r:id="rId23"/>
    <p:sldId id="397" r:id="rId24"/>
    <p:sldId id="407" r:id="rId25"/>
    <p:sldId id="401" r:id="rId26"/>
    <p:sldId id="382" r:id="rId27"/>
    <p:sldId id="402" r:id="rId28"/>
    <p:sldId id="398" r:id="rId29"/>
    <p:sldId id="399" r:id="rId30"/>
    <p:sldId id="403" r:id="rId31"/>
    <p:sldId id="400" r:id="rId32"/>
    <p:sldId id="404" r:id="rId33"/>
    <p:sldId id="363" r:id="rId34"/>
    <p:sldId id="365" r:id="rId35"/>
    <p:sldId id="364" r:id="rId36"/>
    <p:sldId id="385" r:id="rId37"/>
    <p:sldId id="386" r:id="rId38"/>
    <p:sldId id="387" r:id="rId39"/>
    <p:sldId id="388" r:id="rId40"/>
    <p:sldId id="396" r:id="rId41"/>
    <p:sldId id="384" r:id="rId42"/>
    <p:sldId id="392" r:id="rId43"/>
    <p:sldId id="393" r:id="rId44"/>
    <p:sldId id="411" r:id="rId45"/>
    <p:sldId id="423" r:id="rId46"/>
    <p:sldId id="412" r:id="rId47"/>
    <p:sldId id="413" r:id="rId48"/>
    <p:sldId id="414" r:id="rId49"/>
    <p:sldId id="395" r:id="rId50"/>
    <p:sldId id="389" r:id="rId51"/>
    <p:sldId id="306" r:id="rId52"/>
    <p:sldId id="357" r:id="rId53"/>
    <p:sldId id="405" r:id="rId54"/>
    <p:sldId id="416" r:id="rId55"/>
    <p:sldId id="419" r:id="rId56"/>
    <p:sldId id="417" r:id="rId57"/>
    <p:sldId id="420" r:id="rId58"/>
    <p:sldId id="422" r:id="rId59"/>
    <p:sldId id="418" r:id="rId60"/>
    <p:sldId id="415" r:id="rId61"/>
    <p:sldId id="362" r:id="rId6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F0000"/>
    <a:srgbClr val="A3FBB2"/>
    <a:srgbClr val="990033"/>
    <a:srgbClr val="FF00FF"/>
    <a:srgbClr val="00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2" d="100"/>
          <a:sy n="72" d="100"/>
        </p:scale>
        <p:origin x="37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CF724-AF17-4C1F-BE2C-D934880F22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032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2BE09-5DEA-4030-A308-B80BCAF4C12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604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A07A8-3DD3-469C-93C4-AB1667D241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8526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2CB55-B52A-4001-ACFE-408868FFB9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592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A72AA-80EA-4CFE-BF85-D5EF0935C5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735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D4C72B-DDFE-4E50-ADC9-0E8C287BCC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36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49D28-8056-4544-870C-93A5C61FB6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137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AE4BF-DF5B-4CD5-A958-538C94BD5F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549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2E2EA-FEF2-4249-A0B6-83C8D59AC4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05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F6FD5-4C8E-4A32-9047-556CD50FDE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071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8D81D-435A-4768-B89D-53543FCBBA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850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82D0C-6ABB-4864-9F78-8BFFC5F1E8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259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281AB-2FFD-47E1-8BAA-1C580DEE2E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843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FF1BC6-2D5F-4E06-95CC-427EB1B5FBD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url?sa=i&amp;rct=j&amp;q=&amp;esrc=s&amp;source=images&amp;cd=&amp;cad=rja&amp;uact=8&amp;ved=0ahUKEwiYl4qwycDQAhUDaRQKHSyBATsQjRwIBw&amp;url=http://www.drrayappa.com/?q%3Dpituitaryoverview&amp;bvm=bv.139782543,d.ZGg&amp;psig=AFQjCNHKCC5bcdHyZCKmPuGg5Dxme3u4aQ&amp;ust=148004864638200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lbi\Documents\Alberto\direct%20transnasal%20spindl\novakova,%2078.wmv.wm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url?sa=i&amp;rct=j&amp;q=&amp;esrc=s&amp;source=images&amp;cd=&amp;cad=rja&amp;uact=8&amp;ved=0ahUKEwiYl4qwycDQAhUDaRQKHSyBATsQjRwIBw&amp;url=http://www.drrayappa.com/?q%3Dpituitaryoverview&amp;bvm=bv.139782543,d.ZGg&amp;psig=AFQjCNHKCC5bcdHyZCKmPuGg5Dxme3u4aQ&amp;ust=14800486463820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hyperlink" Target="http://www.google.cz/url?sa=i&amp;rct=j&amp;q=&amp;esrc=s&amp;source=images&amp;cd=&amp;cad=rja&amp;uact=8&amp;ved=0ahUKEwj4wYCayMDQAhWGaxQKHYhcBJIQjRwIBw&amp;url=http://www.78stepshealth.us/pituitary-adenomas/procedure.html&amp;bvm=bv.139782543,d.ZGg&amp;psig=AFQjCNHdCAFLJQC7CCbPeIdT8bv9A0tDNA&amp;ust=1480048210505385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lbi\Documents\Alberto\direct%20transnasal%20spindl\&#353;iv&#225;k,%2066%20tachosil%20strih.wmv.wmv" TargetMode="Externa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949950"/>
            <a:ext cx="8399462" cy="8636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sz="1600" dirty="0" err="1" smtClean="0">
                <a:solidFill>
                  <a:schemeClr val="accent6"/>
                </a:solidFill>
              </a:rPr>
              <a:t>Neurosurgical</a:t>
            </a:r>
            <a:r>
              <a:rPr lang="cs-CZ" sz="1600" dirty="0" smtClean="0">
                <a:solidFill>
                  <a:schemeClr val="accent6"/>
                </a:solidFill>
              </a:rPr>
              <a:t> department, </a:t>
            </a:r>
            <a:r>
              <a:rPr lang="cs-CZ" sz="1600" dirty="0" err="1" smtClean="0">
                <a:solidFill>
                  <a:schemeClr val="accent6"/>
                </a:solidFill>
              </a:rPr>
              <a:t>Skull</a:t>
            </a:r>
            <a:r>
              <a:rPr lang="cs-CZ" sz="1600" dirty="0" smtClean="0">
                <a:solidFill>
                  <a:schemeClr val="accent6"/>
                </a:solidFill>
              </a:rPr>
              <a:t> base anatomy </a:t>
            </a:r>
            <a:r>
              <a:rPr lang="cs-CZ" sz="1600" dirty="0" err="1" smtClean="0">
                <a:solidFill>
                  <a:schemeClr val="accent6"/>
                </a:solidFill>
              </a:rPr>
              <a:t>lab</a:t>
            </a:r>
            <a:r>
              <a:rPr lang="cs-CZ" sz="1600" dirty="0" smtClean="0">
                <a:solidFill>
                  <a:schemeClr val="accent6"/>
                </a:solidFill>
              </a:rPr>
              <a:t>,</a:t>
            </a:r>
            <a:endParaRPr lang="en-GB" sz="1600" dirty="0" smtClean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GB" sz="1600" dirty="0" smtClean="0">
                <a:solidFill>
                  <a:schemeClr val="accent6"/>
                </a:solidFill>
              </a:rPr>
              <a:t>Masaryk</a:t>
            </a:r>
            <a:r>
              <a:rPr lang="cs-CZ" sz="1600" dirty="0">
                <a:solidFill>
                  <a:schemeClr val="accent6"/>
                </a:solidFill>
              </a:rPr>
              <a:t> </a:t>
            </a:r>
            <a:r>
              <a:rPr lang="cs-CZ" sz="1600" dirty="0" err="1" smtClean="0">
                <a:solidFill>
                  <a:schemeClr val="accent6"/>
                </a:solidFill>
              </a:rPr>
              <a:t>Hospital</a:t>
            </a:r>
            <a:r>
              <a:rPr lang="en-GB" sz="1600" dirty="0" smtClean="0">
                <a:solidFill>
                  <a:schemeClr val="accent6"/>
                </a:solidFill>
              </a:rPr>
              <a:t>, </a:t>
            </a:r>
            <a:r>
              <a:rPr lang="cs-CZ" sz="1600" dirty="0" smtClean="0">
                <a:solidFill>
                  <a:schemeClr val="accent6"/>
                </a:solidFill>
              </a:rPr>
              <a:t>J.E. Purkyně University, Ú</a:t>
            </a:r>
            <a:r>
              <a:rPr lang="en-GB" sz="1600" dirty="0" err="1" smtClean="0">
                <a:solidFill>
                  <a:schemeClr val="accent6"/>
                </a:solidFill>
              </a:rPr>
              <a:t>st</a:t>
            </a:r>
            <a:r>
              <a:rPr lang="cs-CZ" sz="1600" dirty="0" smtClean="0">
                <a:solidFill>
                  <a:schemeClr val="accent6"/>
                </a:solidFill>
              </a:rPr>
              <a:t>í</a:t>
            </a:r>
            <a:r>
              <a:rPr lang="en-GB" sz="1600" dirty="0" smtClean="0">
                <a:solidFill>
                  <a:schemeClr val="accent6"/>
                </a:solidFill>
              </a:rPr>
              <a:t> </a:t>
            </a:r>
            <a:r>
              <a:rPr lang="en-GB" sz="1600" dirty="0" err="1" smtClean="0">
                <a:solidFill>
                  <a:schemeClr val="accent6"/>
                </a:solidFill>
              </a:rPr>
              <a:t>nad</a:t>
            </a:r>
            <a:r>
              <a:rPr lang="en-GB" sz="1600" dirty="0" smtClean="0">
                <a:solidFill>
                  <a:schemeClr val="accent6"/>
                </a:solidFill>
              </a:rPr>
              <a:t> Labem</a:t>
            </a:r>
            <a:endParaRPr lang="cs-CZ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67543" y="5425876"/>
            <a:ext cx="81946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cs-CZ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cs typeface="+mn-cs"/>
              </a:rPr>
              <a:t>Malucelli</a:t>
            </a:r>
            <a:r>
              <a:rPr lang="cs-CZ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cs typeface="+mn-cs"/>
              </a:rPr>
              <a:t> A, Bartoš R, </a:t>
            </a:r>
            <a:r>
              <a:rPr lang="cs-CZ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cs typeface="+mn-cs"/>
              </a:rPr>
              <a:t>Sameš</a:t>
            </a:r>
            <a:r>
              <a:rPr lang="cs-CZ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  <a:cs typeface="+mn-cs"/>
              </a:rPr>
              <a:t> M   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467544" y="47526"/>
            <a:ext cx="8291513" cy="107721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a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neurosurgical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prospective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  <p:pic>
        <p:nvPicPr>
          <p:cNvPr id="2054" name="Picture 8" descr="Image result for endoscopic transsphenoidal surger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90613"/>
            <a:ext cx="3673475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6216650"/>
            <a:ext cx="8399463" cy="5969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Inferior hypophyseal artery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6" t="40112" r="21227" b="24068"/>
          <a:stretch>
            <a:fillRect/>
          </a:stretch>
        </p:blipFill>
        <p:spPr bwMode="auto">
          <a:xfrm>
            <a:off x="677863" y="981075"/>
            <a:ext cx="7710487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blood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supply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6021388"/>
            <a:ext cx="8399463" cy="5969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Inferior hypophyseal artery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Truncus meningohypofisarius – Art. Bernasconi-Cassinari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t="45895" r="20805" b="15858"/>
          <a:stretch>
            <a:fillRect/>
          </a:stretch>
        </p:blipFill>
        <p:spPr bwMode="auto">
          <a:xfrm>
            <a:off x="796925" y="620713"/>
            <a:ext cx="748665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44624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blood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supply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6216650"/>
            <a:ext cx="8399463" cy="5969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Intradural extra-arachnoidal location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meningeal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relationships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28171" r="61609" b="33395"/>
          <a:stretch>
            <a:fillRect/>
          </a:stretch>
        </p:blipFill>
        <p:spPr bwMode="auto">
          <a:xfrm>
            <a:off x="2087563" y="946150"/>
            <a:ext cx="47879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48694" r="22589" b="14552"/>
          <a:stretch>
            <a:fillRect/>
          </a:stretch>
        </p:blipFill>
        <p:spPr bwMode="auto">
          <a:xfrm>
            <a:off x="179388" y="1989138"/>
            <a:ext cx="88201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5125" y="6145213"/>
            <a:ext cx="83994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kern="0" dirty="0" err="1" smtClean="0">
                <a:solidFill>
                  <a:schemeClr val="accent2"/>
                </a:solidFill>
              </a:rPr>
              <a:t>Intradural</a:t>
            </a:r>
            <a:r>
              <a:rPr lang="cs-CZ" altLang="cs-CZ" sz="1800" kern="0" dirty="0" smtClean="0">
                <a:solidFill>
                  <a:schemeClr val="accent2"/>
                </a:solidFill>
              </a:rPr>
              <a:t> extra-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arachnoidal</a:t>
            </a:r>
            <a:r>
              <a:rPr lang="cs-CZ" altLang="cs-CZ" sz="1800" kern="0" dirty="0" smtClean="0">
                <a:solidFill>
                  <a:schemeClr val="accent2"/>
                </a:solidFill>
              </a:rPr>
              <a:t> 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location</a:t>
            </a:r>
            <a:endParaRPr lang="en-GB" altLang="cs-CZ" sz="1800" kern="0" dirty="0" smtClean="0">
              <a:solidFill>
                <a:schemeClr val="accent2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467544" y="188466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meningeal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relationships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5363" name="TextovéPole 2"/>
          <p:cNvSpPr txBox="1">
            <a:spLocks noChangeArrowheads="1"/>
          </p:cNvSpPr>
          <p:nvPr/>
        </p:nvSpPr>
        <p:spPr bwMode="auto">
          <a:xfrm>
            <a:off x="976313" y="3141663"/>
            <a:ext cx="7273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0000"/>
                </a:solidFill>
              </a:rPr>
              <a:t>Interactive section!!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6216650"/>
            <a:ext cx="8399463" cy="5969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Adiuretine (ADH)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basic anatomy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13654" r="29617" b="14040"/>
          <a:stretch>
            <a:fillRect/>
          </a:stretch>
        </p:blipFill>
        <p:spPr bwMode="auto">
          <a:xfrm>
            <a:off x="1711325" y="836613"/>
            <a:ext cx="566896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Male, 47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y.o</a:t>
            </a:r>
            <a:r>
              <a:rPr lang="cs-CZ" altLang="cs-CZ" sz="3200" dirty="0" smtClean="0">
                <a:solidFill>
                  <a:schemeClr val="accent6"/>
                </a:solidFill>
              </a:rPr>
              <a:t>.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14391" r="28835" b="13750"/>
          <a:stretch>
            <a:fillRect/>
          </a:stretch>
        </p:blipFill>
        <p:spPr bwMode="auto">
          <a:xfrm>
            <a:off x="0" y="1628775"/>
            <a:ext cx="46799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13406" r="28835" b="14735"/>
          <a:stretch>
            <a:fillRect/>
          </a:stretch>
        </p:blipFill>
        <p:spPr bwMode="auto">
          <a:xfrm>
            <a:off x="4592638" y="1628775"/>
            <a:ext cx="45513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0" y="779463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3200" kern="0" dirty="0" smtClean="0">
                <a:solidFill>
                  <a:schemeClr val="accent6"/>
                </a:solidFill>
              </a:rPr>
              <a:t>Non </a:t>
            </a:r>
            <a:r>
              <a:rPr lang="cs-CZ" altLang="cs-CZ" sz="3200" kern="0" dirty="0" err="1" smtClean="0">
                <a:solidFill>
                  <a:schemeClr val="accent6"/>
                </a:solidFill>
              </a:rPr>
              <a:t>functional</a:t>
            </a:r>
            <a:r>
              <a:rPr lang="cs-CZ" altLang="cs-CZ" sz="3200" kern="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kern="0" dirty="0" err="1" smtClean="0">
                <a:solidFill>
                  <a:schemeClr val="accent6"/>
                </a:solidFill>
              </a:rPr>
              <a:t>adenoma</a:t>
            </a:r>
            <a:endParaRPr lang="cs-CZ" altLang="cs-CZ" sz="3200" kern="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14391" r="28835" b="13750"/>
          <a:stretch>
            <a:fillRect/>
          </a:stretch>
        </p:blipFill>
        <p:spPr bwMode="auto">
          <a:xfrm>
            <a:off x="0" y="1628775"/>
            <a:ext cx="46799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13406" r="28835" b="14735"/>
          <a:stretch>
            <a:fillRect/>
          </a:stretch>
        </p:blipFill>
        <p:spPr bwMode="auto">
          <a:xfrm>
            <a:off x="4592638" y="1628775"/>
            <a:ext cx="45513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prava 1"/>
          <p:cNvSpPr/>
          <p:nvPr/>
        </p:nvSpPr>
        <p:spPr>
          <a:xfrm rot="16200000">
            <a:off x="2029619" y="5591969"/>
            <a:ext cx="792163" cy="5746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9704368">
            <a:off x="4895850" y="4508500"/>
            <a:ext cx="792163" cy="576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179388" y="4221163"/>
            <a:ext cx="792162" cy="57626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5400000">
            <a:off x="1943100" y="2384425"/>
            <a:ext cx="792163" cy="576263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5146990">
            <a:off x="5799932" y="1828006"/>
            <a:ext cx="792162" cy="574675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2809935">
            <a:off x="1150144" y="2588419"/>
            <a:ext cx="792163" cy="574675"/>
          </a:xfrm>
          <a:prstGeom prst="rightArrow">
            <a:avLst/>
          </a:prstGeom>
          <a:solidFill>
            <a:srgbClr val="00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2218349">
            <a:off x="4487863" y="3014663"/>
            <a:ext cx="790575" cy="57626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Male, 47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y.o</a:t>
            </a:r>
            <a:r>
              <a:rPr lang="cs-CZ" altLang="cs-CZ" sz="3200" dirty="0" smtClean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9600" y="779463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3200" kern="0" dirty="0" smtClean="0">
                <a:solidFill>
                  <a:schemeClr val="accent6"/>
                </a:solidFill>
              </a:rPr>
              <a:t>Non </a:t>
            </a:r>
            <a:r>
              <a:rPr lang="cs-CZ" altLang="cs-CZ" sz="3200" kern="0" dirty="0" err="1" smtClean="0">
                <a:solidFill>
                  <a:schemeClr val="accent6"/>
                </a:solidFill>
              </a:rPr>
              <a:t>functional</a:t>
            </a:r>
            <a:r>
              <a:rPr lang="cs-CZ" altLang="cs-CZ" sz="3200" kern="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kern="0" dirty="0" err="1" smtClean="0">
                <a:solidFill>
                  <a:schemeClr val="accent6"/>
                </a:solidFill>
              </a:rPr>
              <a:t>adenoma</a:t>
            </a:r>
            <a:endParaRPr lang="cs-CZ" altLang="cs-CZ" sz="3200" kern="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Direct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transnasal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endParaRPr lang="cs-CZ" altLang="cs-CZ" sz="3200" dirty="0" smtClean="0">
              <a:solidFill>
                <a:schemeClr val="accent6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t="15747" r="25706" b="18182"/>
          <a:stretch>
            <a:fillRect/>
          </a:stretch>
        </p:blipFill>
        <p:spPr bwMode="auto">
          <a:xfrm>
            <a:off x="539750" y="908050"/>
            <a:ext cx="8151813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37987" r="20686" b="24838"/>
          <a:stretch>
            <a:fillRect/>
          </a:stretch>
        </p:blipFill>
        <p:spPr bwMode="auto">
          <a:xfrm>
            <a:off x="98425" y="2205038"/>
            <a:ext cx="8937625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Direct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transnasal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endParaRPr lang="cs-CZ" altLang="cs-CZ" sz="32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5805488"/>
            <a:ext cx="8399463" cy="8636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altLang="cs-CZ" sz="1800" smtClean="0">
                <a:solidFill>
                  <a:schemeClr val="accent2"/>
                </a:solidFill>
              </a:rPr>
              <a:t>ὑπό- (</a:t>
            </a:r>
            <a:r>
              <a:rPr lang="cs-CZ" altLang="cs-CZ" sz="1800" smtClean="0">
                <a:solidFill>
                  <a:schemeClr val="accent2"/>
                </a:solidFill>
              </a:rPr>
              <a:t>hypo-) = under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cs-CZ" sz="1800" smtClean="0">
                <a:solidFill>
                  <a:schemeClr val="accent2"/>
                </a:solidFill>
              </a:rPr>
              <a:t>φύειν (</a:t>
            </a:r>
            <a:r>
              <a:rPr lang="cs-CZ" altLang="cs-CZ" sz="1800" smtClean="0">
                <a:solidFill>
                  <a:schemeClr val="accent2"/>
                </a:solidFill>
              </a:rPr>
              <a:t>phyein) = grow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basic anatomy</a:t>
            </a:r>
          </a:p>
        </p:txBody>
      </p:sp>
      <p:pic>
        <p:nvPicPr>
          <p:cNvPr id="307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5334" r="22139" b="7280"/>
          <a:stretch>
            <a:fillRect/>
          </a:stretch>
        </p:blipFill>
        <p:spPr bwMode="auto">
          <a:xfrm>
            <a:off x="1835150" y="908050"/>
            <a:ext cx="548798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4211638" y="2852738"/>
            <a:ext cx="865187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21753" r="51718" b="22890"/>
          <a:stretch>
            <a:fillRect/>
          </a:stretch>
        </p:blipFill>
        <p:spPr bwMode="auto">
          <a:xfrm>
            <a:off x="611188" y="1108075"/>
            <a:ext cx="792162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Direct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transnasal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endParaRPr lang="cs-CZ" altLang="cs-CZ" sz="32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9740" r="21873" b="14935"/>
          <a:stretch>
            <a:fillRect/>
          </a:stretch>
        </p:blipFill>
        <p:spPr bwMode="auto">
          <a:xfrm>
            <a:off x="714375" y="1014413"/>
            <a:ext cx="7386638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Direct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transnasal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endParaRPr lang="cs-CZ" altLang="cs-CZ" sz="32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r="9729"/>
          <a:stretch>
            <a:fillRect/>
          </a:stretch>
        </p:blipFill>
        <p:spPr bwMode="auto">
          <a:xfrm>
            <a:off x="1835150" y="1557338"/>
            <a:ext cx="54292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21622"/>
          <a:stretch>
            <a:fillRect/>
          </a:stretch>
        </p:blipFill>
        <p:spPr bwMode="auto">
          <a:xfrm>
            <a:off x="2143125" y="1196975"/>
            <a:ext cx="4967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Direct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transnasal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endParaRPr lang="cs-CZ" altLang="cs-CZ" sz="32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707886"/>
          </a:xfrm>
          <a:ln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4000" b="1" kern="1200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Direct transnasal approach</a:t>
            </a:r>
          </a:p>
        </p:txBody>
      </p:sp>
      <p:pic>
        <p:nvPicPr>
          <p:cNvPr id="9" name="novakova, 78.wmv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154113"/>
            <a:ext cx="6700837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Radical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resection</a:t>
            </a:r>
            <a:endParaRPr lang="cs-CZ" altLang="cs-CZ" sz="3200" dirty="0" smtClean="0">
              <a:solidFill>
                <a:schemeClr val="accent6"/>
              </a:solidFill>
            </a:endParaRP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3" t="13406" r="32378" b="13751"/>
          <a:stretch>
            <a:fillRect/>
          </a:stretch>
        </p:blipFill>
        <p:spPr bwMode="auto">
          <a:xfrm>
            <a:off x="250825" y="1773238"/>
            <a:ext cx="38592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15375" r="28835" b="14735"/>
          <a:stretch>
            <a:fillRect/>
          </a:stretch>
        </p:blipFill>
        <p:spPr bwMode="auto">
          <a:xfrm>
            <a:off x="4211638" y="1773238"/>
            <a:ext cx="47466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6627" name="Picture 4" descr="Image result for hypophyseal fun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"/>
          <a:stretch>
            <a:fillRect/>
          </a:stretch>
        </p:blipFill>
        <p:spPr bwMode="auto">
          <a:xfrm>
            <a:off x="468313" y="911225"/>
            <a:ext cx="53292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nahoru 1"/>
          <p:cNvSpPr/>
          <p:nvPr/>
        </p:nvSpPr>
        <p:spPr>
          <a:xfrm>
            <a:off x="5940425" y="2459038"/>
            <a:ext cx="647700" cy="266541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Šipka dolů 2"/>
          <p:cNvSpPr/>
          <p:nvPr/>
        </p:nvSpPr>
        <p:spPr>
          <a:xfrm>
            <a:off x="8459788" y="2459038"/>
            <a:ext cx="576262" cy="266541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27763" y="854075"/>
            <a:ext cx="2736850" cy="55753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b="1" smtClean="0">
                <a:solidFill>
                  <a:schemeClr val="accent2"/>
                </a:solidFill>
              </a:rPr>
              <a:t>Adenohypophysis: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FSH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(Folliculostimulating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LH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(Luteinizing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ACTH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(Adrenocorticotropic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TSH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(Thyroid stimulating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PRL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(Prolactine)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STH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(Somatotropic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b="1" smtClean="0">
                <a:solidFill>
                  <a:schemeClr val="accent2"/>
                </a:solidFill>
              </a:rPr>
              <a:t>Neurohypophysis: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Oxytocin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ADH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(Antidiuretic h.</a:t>
            </a:r>
            <a:r>
              <a:rPr lang="cs-CZ" altLang="cs-CZ" sz="1400" smtClean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164388" y="3141663"/>
            <a:ext cx="1800225" cy="12239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ACTH Cushing‘s syndrome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pic>
        <p:nvPicPr>
          <p:cNvPr id="27652" name="Picture 9" descr="Image result for cushing synd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4788"/>
            <a:ext cx="5603875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nahoru 7"/>
          <p:cNvSpPr/>
          <p:nvPr/>
        </p:nvSpPr>
        <p:spPr>
          <a:xfrm>
            <a:off x="6156325" y="2459038"/>
            <a:ext cx="647700" cy="266541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6216650"/>
            <a:ext cx="8399463" cy="5969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ACTH – Cushing‘s syndrome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pic>
        <p:nvPicPr>
          <p:cNvPr id="28676" name="Picture 7" descr="Image result for cushing synd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908050"/>
            <a:ext cx="85217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011863" y="3141663"/>
            <a:ext cx="2608262" cy="11128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STH – dwarfism in children, obesity and weakness in adults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pic>
        <p:nvPicPr>
          <p:cNvPr id="29700" name="Picture 4" descr="https://upload.wikimedia.org/wikipedia/commons/thumb/6/6a/Lavinia_Warren_-_Brady-Handy.jpg/220px-Lavinia_Warren_-_Brady-Han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3887788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4932363" y="2459038"/>
            <a:ext cx="576262" cy="266541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0723" name="Picture 2" descr="Image result for hyperthyroid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3" r="28441"/>
          <a:stretch>
            <a:fillRect/>
          </a:stretch>
        </p:blipFill>
        <p:spPr bwMode="auto">
          <a:xfrm>
            <a:off x="863600" y="1074738"/>
            <a:ext cx="2916238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732588" y="3141663"/>
            <a:ext cx="2016125" cy="12239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TSH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Hyperthyroidism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>
            <a:off x="5724525" y="2459038"/>
            <a:ext cx="647700" cy="266541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5929313"/>
            <a:ext cx="8399463" cy="59531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Bilobate structure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35822" r="37318" b="21269"/>
          <a:stretch>
            <a:fillRect/>
          </a:stretch>
        </p:blipFill>
        <p:spPr bwMode="auto">
          <a:xfrm>
            <a:off x="96838" y="1268413"/>
            <a:ext cx="895350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basic anatomy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948488" y="3141663"/>
            <a:ext cx="1800225" cy="12239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STH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Acromegaly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>
            <a:off x="5724525" y="2459038"/>
            <a:ext cx="647700" cy="266541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1749" name="Picture 2" descr="Image result for acromeg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68313" y="2459038"/>
            <a:ext cx="23431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Image result for acromega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557338"/>
            <a:ext cx="2667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acromeg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05"/>
          <a:stretch>
            <a:fillRect/>
          </a:stretch>
        </p:blipFill>
        <p:spPr bwMode="auto">
          <a:xfrm>
            <a:off x="468313" y="2420938"/>
            <a:ext cx="469106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2771" name="Picture 2" descr="Image result for impot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060575"/>
            <a:ext cx="66865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lů 7"/>
          <p:cNvSpPr/>
          <p:nvPr/>
        </p:nvSpPr>
        <p:spPr>
          <a:xfrm>
            <a:off x="7235825" y="333375"/>
            <a:ext cx="576263" cy="2663825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9" name="Šipka nahoru 8"/>
          <p:cNvSpPr/>
          <p:nvPr/>
        </p:nvSpPr>
        <p:spPr>
          <a:xfrm>
            <a:off x="7235825" y="3860800"/>
            <a:ext cx="649288" cy="266382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740650" y="1358900"/>
            <a:ext cx="1333500" cy="61118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FSH</a:t>
            </a:r>
          </a:p>
          <a:p>
            <a:pPr eaLnBrk="1" hangingPunct="1">
              <a:lnSpc>
                <a:spcPct val="120000"/>
              </a:lnSpc>
            </a:pP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740650" y="5049838"/>
            <a:ext cx="13335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kern="0" dirty="0" smtClean="0">
                <a:solidFill>
                  <a:schemeClr val="accent2"/>
                </a:solidFill>
              </a:rPr>
              <a:t>PRL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GB" altLang="cs-CZ" sz="1800" kern="0" dirty="0" smtClean="0">
              <a:solidFill>
                <a:schemeClr val="accent2"/>
              </a:solidFill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build="p"/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011863" y="3141663"/>
            <a:ext cx="2608262" cy="11128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ADH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Diabetes insipidus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4932363" y="2459038"/>
            <a:ext cx="576262" cy="266541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0000FF"/>
              </a:solidFill>
            </a:endParaRPr>
          </a:p>
        </p:txBody>
      </p:sp>
      <p:pic>
        <p:nvPicPr>
          <p:cNvPr id="33797" name="Picture 2" descr="Image result for thi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36378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12595" r="24603" b="14563"/>
          <a:stretch>
            <a:fillRect/>
          </a:stretch>
        </p:blipFill>
        <p:spPr bwMode="auto">
          <a:xfrm>
            <a:off x="3910013" y="1773238"/>
            <a:ext cx="5233987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t="14391" r="30760" b="14735"/>
          <a:stretch>
            <a:fillRect/>
          </a:stretch>
        </p:blipFill>
        <p:spPr bwMode="auto">
          <a:xfrm>
            <a:off x="0" y="1773238"/>
            <a:ext cx="4176713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4613"/>
            <a:ext cx="8229600" cy="9064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Male, 70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y.o</a:t>
            </a:r>
            <a:r>
              <a:rPr lang="cs-CZ" altLang="cs-CZ" sz="3200" dirty="0" smtClean="0">
                <a:solidFill>
                  <a:schemeClr val="accent6"/>
                </a:solidFill>
              </a:rPr>
              <a:t>.,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acute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palsy</a:t>
            </a:r>
            <a:r>
              <a:rPr lang="cs-CZ" altLang="cs-CZ" sz="3200" dirty="0" smtClean="0">
                <a:solidFill>
                  <a:schemeClr val="accent6"/>
                </a:solidFill>
              </a:rPr>
              <a:t> III. and VI.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c.n</a:t>
            </a:r>
            <a:r>
              <a:rPr lang="cs-CZ" altLang="cs-CZ" sz="3200" dirty="0" smtClean="0">
                <a:solidFill>
                  <a:schemeClr val="accent6"/>
                </a:solidFill>
              </a:rPr>
              <a:t>.,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polyuria</a:t>
            </a:r>
            <a:r>
              <a:rPr lang="cs-CZ" altLang="cs-CZ" sz="3200" dirty="0" smtClean="0">
                <a:solidFill>
                  <a:schemeClr val="accent6"/>
                </a:solidFill>
              </a:rPr>
              <a:t>,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hypernatriemia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0" y="995363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3200" kern="0" dirty="0" err="1" smtClean="0">
                <a:solidFill>
                  <a:schemeClr val="accent6"/>
                </a:solidFill>
              </a:rPr>
              <a:t>Apoplexy</a:t>
            </a:r>
            <a:endParaRPr lang="cs-CZ" altLang="cs-CZ" sz="3200" kern="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t="12422" r="29425" b="15720"/>
          <a:stretch>
            <a:fillRect/>
          </a:stretch>
        </p:blipFill>
        <p:spPr bwMode="auto">
          <a:xfrm>
            <a:off x="0" y="1700213"/>
            <a:ext cx="4443413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7" t="15547" r="30510" b="16531"/>
          <a:stretch>
            <a:fillRect/>
          </a:stretch>
        </p:blipFill>
        <p:spPr bwMode="auto">
          <a:xfrm>
            <a:off x="4532313" y="1700213"/>
            <a:ext cx="46116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91512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Resection</a:t>
            </a:r>
            <a:r>
              <a:rPr lang="cs-CZ" altLang="cs-CZ" sz="3200" dirty="0" smtClean="0">
                <a:solidFill>
                  <a:schemeClr val="accent6"/>
                </a:solidFill>
              </a:rPr>
              <a:t> (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day</a:t>
            </a:r>
            <a:r>
              <a:rPr lang="cs-CZ" altLang="cs-CZ" sz="3200" dirty="0" smtClean="0">
                <a:solidFill>
                  <a:schemeClr val="accent6"/>
                </a:solidFill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9" t="15375" r="37103" b="17688"/>
          <a:stretch>
            <a:fillRect/>
          </a:stretch>
        </p:blipFill>
        <p:spPr bwMode="auto">
          <a:xfrm>
            <a:off x="971550" y="1131888"/>
            <a:ext cx="3529013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12595" r="38779" b="14563"/>
          <a:stretch>
            <a:fillRect/>
          </a:stretch>
        </p:blipFill>
        <p:spPr bwMode="auto">
          <a:xfrm>
            <a:off x="5003800" y="1128713"/>
            <a:ext cx="2808288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Day</a:t>
            </a:r>
            <a:r>
              <a:rPr lang="cs-CZ" altLang="cs-CZ" sz="3200" dirty="0" smtClean="0">
                <a:solidFill>
                  <a:schemeClr val="accent6"/>
                </a:solidFill>
              </a:rPr>
              <a:t>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7891" name="Picture 2" descr="Image result for optic chiasm compr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/>
          <a:stretch>
            <a:fillRect/>
          </a:stretch>
        </p:blipFill>
        <p:spPr bwMode="auto">
          <a:xfrm>
            <a:off x="2290763" y="1060450"/>
            <a:ext cx="44577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topography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Cranial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nerve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palsy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  <p:pic>
        <p:nvPicPr>
          <p:cNvPr id="38916" name="Picture 4" descr="Image result for oculomotor par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005013"/>
            <a:ext cx="7620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053013"/>
            <a:ext cx="2608263" cy="9683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Left III. c.n. palsy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Oculomotorius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9939" name="Picture 2" descr="Image result for oculomotor par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4"/>
          <a:stretch>
            <a:fillRect/>
          </a:stretch>
        </p:blipFill>
        <p:spPr bwMode="auto">
          <a:xfrm>
            <a:off x="827088" y="1125538"/>
            <a:ext cx="561657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356350" y="3357563"/>
            <a:ext cx="2608263" cy="9683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Left VI. c.n. palsy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Abducens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Cranial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nerve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palsy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0963" name="Picture 2" descr="Image result for trochlear nerve par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70075"/>
            <a:ext cx="8332788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5700713"/>
            <a:ext cx="2608263" cy="9683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Left IV. c.n. palsy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Troclearis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Cranial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nerve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palsy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5929313"/>
            <a:ext cx="8399463" cy="59531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Oral and neural origin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5124" name="Picture 2" descr="http://img.medscapestatic.com/pi/meds/ckb/07/12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81075"/>
            <a:ext cx="823595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basic anatomy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0" t="13406" r="26566" b="11781"/>
          <a:stretch>
            <a:fillRect/>
          </a:stretch>
        </p:blipFill>
        <p:spPr bwMode="auto">
          <a:xfrm>
            <a:off x="0" y="1125538"/>
            <a:ext cx="56784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8" t="9641" r="32819" b="14563"/>
          <a:stretch>
            <a:fillRect/>
          </a:stretch>
        </p:blipFill>
        <p:spPr bwMode="auto">
          <a:xfrm>
            <a:off x="4506913" y="1125538"/>
            <a:ext cx="46370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9064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Female</a:t>
            </a:r>
            <a:r>
              <a:rPr lang="cs-CZ" altLang="cs-CZ" sz="3200" dirty="0" smtClean="0">
                <a:solidFill>
                  <a:schemeClr val="accent6"/>
                </a:solidFill>
              </a:rPr>
              <a:t>, 67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y.o</a:t>
            </a:r>
            <a:r>
              <a:rPr lang="cs-CZ" altLang="cs-CZ" sz="3200" dirty="0" smtClean="0">
                <a:solidFill>
                  <a:schemeClr val="accent6"/>
                </a:solidFill>
              </a:rPr>
              <a:t>.,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progressive</a:t>
            </a:r>
            <a:r>
              <a:rPr lang="cs-CZ" altLang="cs-CZ" sz="3200" dirty="0" smtClean="0">
                <a:solidFill>
                  <a:schemeClr val="accent6"/>
                </a:solidFill>
              </a:rPr>
              <a:t> vision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loss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tumour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vision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loss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  <p:pic>
        <p:nvPicPr>
          <p:cNvPr id="43012" name="Picture 2" descr="Image result for optic chiasm compr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752475"/>
            <a:ext cx="53625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8" t="10454" r="32663" b="15720"/>
          <a:stretch>
            <a:fillRect/>
          </a:stretch>
        </p:blipFill>
        <p:spPr bwMode="auto">
          <a:xfrm>
            <a:off x="4986338" y="1268413"/>
            <a:ext cx="41576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10626" r="28938" b="15547"/>
          <a:stretch>
            <a:fillRect/>
          </a:stretch>
        </p:blipFill>
        <p:spPr bwMode="auto">
          <a:xfrm>
            <a:off x="0" y="1268413"/>
            <a:ext cx="52482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Subtotal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resection</a:t>
            </a:r>
            <a:endParaRPr lang="cs-CZ" altLang="cs-CZ" sz="32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5"/>
          <p:cNvSpPr txBox="1">
            <a:spLocks noChangeArrowheads="1"/>
          </p:cNvSpPr>
          <p:nvPr/>
        </p:nvSpPr>
        <p:spPr bwMode="auto">
          <a:xfrm>
            <a:off x="1187450" y="44450"/>
            <a:ext cx="70564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2D2D8A"/>
                </a:solidFill>
              </a:rPr>
              <a:t>MR 6 months after surgery, recurrence, further vision loss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0" t="11438" r="29619" b="12766"/>
          <a:stretch>
            <a:fillRect/>
          </a:stretch>
        </p:blipFill>
        <p:spPr bwMode="auto">
          <a:xfrm>
            <a:off x="0" y="1412875"/>
            <a:ext cx="50117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8" t="11610" r="31709" b="15547"/>
          <a:stretch>
            <a:fillRect/>
          </a:stretch>
        </p:blipFill>
        <p:spPr bwMode="auto">
          <a:xfrm>
            <a:off x="4238625" y="1412875"/>
            <a:ext cx="49053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ovéPole 5"/>
          <p:cNvSpPr txBox="1">
            <a:spLocks noChangeArrowheads="1"/>
          </p:cNvSpPr>
          <p:nvPr/>
        </p:nvSpPr>
        <p:spPr bwMode="auto">
          <a:xfrm>
            <a:off x="1187450" y="44450"/>
            <a:ext cx="70564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2D2D8A"/>
                </a:solidFill>
              </a:rPr>
              <a:t>Pterional approach</a:t>
            </a:r>
          </a:p>
        </p:txBody>
      </p:sp>
      <p:pic>
        <p:nvPicPr>
          <p:cNvPr id="46083" name="Picture 5" descr="Image result for pter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793750"/>
            <a:ext cx="46609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t="10876" r="28169" b="6250"/>
          <a:stretch>
            <a:fillRect/>
          </a:stretch>
        </p:blipFill>
        <p:spPr bwMode="auto">
          <a:xfrm>
            <a:off x="1619250" y="795338"/>
            <a:ext cx="6140450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5"/>
          <p:cNvSpPr txBox="1">
            <a:spLocks noChangeArrowheads="1"/>
          </p:cNvSpPr>
          <p:nvPr/>
        </p:nvSpPr>
        <p:spPr bwMode="auto">
          <a:xfrm>
            <a:off x="1187450" y="44450"/>
            <a:ext cx="70564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2D2D8A"/>
                </a:solidFill>
              </a:rPr>
              <a:t>Pterional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6" t="36201" r="9277" b="12175"/>
          <a:stretch>
            <a:fillRect/>
          </a:stretch>
        </p:blipFill>
        <p:spPr bwMode="auto">
          <a:xfrm>
            <a:off x="481013" y="981075"/>
            <a:ext cx="81946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ovéPole 5"/>
          <p:cNvSpPr txBox="1">
            <a:spLocks noChangeArrowheads="1"/>
          </p:cNvSpPr>
          <p:nvPr/>
        </p:nvSpPr>
        <p:spPr bwMode="auto">
          <a:xfrm>
            <a:off x="1187450" y="44450"/>
            <a:ext cx="70564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2D2D8A"/>
                </a:solidFill>
              </a:rPr>
              <a:t>Pterional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16231" r="29619" b="14616"/>
          <a:stretch>
            <a:fillRect/>
          </a:stretch>
        </p:blipFill>
        <p:spPr bwMode="auto">
          <a:xfrm>
            <a:off x="971550" y="1020763"/>
            <a:ext cx="7158038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ovéPole 5"/>
          <p:cNvSpPr txBox="1">
            <a:spLocks noChangeArrowheads="1"/>
          </p:cNvSpPr>
          <p:nvPr/>
        </p:nvSpPr>
        <p:spPr bwMode="auto">
          <a:xfrm>
            <a:off x="1187450" y="44450"/>
            <a:ext cx="70564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2D2D8A"/>
                </a:solidFill>
              </a:rPr>
              <a:t>Pterional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t="17165" r="20525" b="14615"/>
          <a:stretch>
            <a:fillRect/>
          </a:stretch>
        </p:blipFill>
        <p:spPr bwMode="auto">
          <a:xfrm>
            <a:off x="477838" y="836613"/>
            <a:ext cx="812958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ovéPole 5"/>
          <p:cNvSpPr txBox="1">
            <a:spLocks noChangeArrowheads="1"/>
          </p:cNvSpPr>
          <p:nvPr/>
        </p:nvSpPr>
        <p:spPr bwMode="auto">
          <a:xfrm>
            <a:off x="1187450" y="44450"/>
            <a:ext cx="70564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2D2D8A"/>
                </a:solidFill>
              </a:rPr>
              <a:t>Pterional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5"/>
          <p:cNvSpPr txBox="1">
            <a:spLocks noChangeArrowheads="1"/>
          </p:cNvSpPr>
          <p:nvPr/>
        </p:nvSpPr>
        <p:spPr bwMode="auto">
          <a:xfrm>
            <a:off x="250825" y="188913"/>
            <a:ext cx="86423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2D2D8A"/>
                </a:solidFill>
              </a:rPr>
              <a:t>MR after 6 months, small remnant, right eye blindness, left eye temporal hemianopia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9470" r="26012" b="6250"/>
          <a:stretch>
            <a:fillRect/>
          </a:stretch>
        </p:blipFill>
        <p:spPr bwMode="auto">
          <a:xfrm>
            <a:off x="0" y="1811338"/>
            <a:ext cx="4716463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12422" r="30066" b="11781"/>
          <a:stretch>
            <a:fillRect/>
          </a:stretch>
        </p:blipFill>
        <p:spPr bwMode="auto">
          <a:xfrm>
            <a:off x="4464050" y="1800225"/>
            <a:ext cx="467995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6147" name="Picture 4" descr="Image result for hypophyseal fun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"/>
          <a:stretch>
            <a:fillRect/>
          </a:stretch>
        </p:blipFill>
        <p:spPr bwMode="auto">
          <a:xfrm>
            <a:off x="468313" y="911225"/>
            <a:ext cx="53292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27763" y="854075"/>
            <a:ext cx="2736850" cy="55753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b="1" smtClean="0">
                <a:solidFill>
                  <a:schemeClr val="accent2"/>
                </a:solidFill>
              </a:rPr>
              <a:t>Adenohypophysis: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FSH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(Folliculostimulating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LH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(Luteinizing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ACTH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(Adrenocorticotropic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TSH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(Thyroid stimulating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PRL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(Prolactine)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STH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(Somatotropic h.)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800" b="1" smtClean="0">
                <a:solidFill>
                  <a:schemeClr val="accent2"/>
                </a:solidFill>
              </a:rPr>
              <a:t>Neurohypophysis: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Oxytocin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ADH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smtClean="0">
                <a:solidFill>
                  <a:schemeClr val="accent2"/>
                </a:solidFill>
              </a:rPr>
              <a:t>(Antidiuretic h.</a:t>
            </a:r>
            <a:r>
              <a:rPr lang="cs-CZ" altLang="cs-CZ" sz="1400" smtClean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4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Empty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sella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syndrome</a:t>
            </a:r>
          </a:p>
        </p:txBody>
      </p:sp>
      <p:sp>
        <p:nvSpPr>
          <p:cNvPr id="52228" name="AutoShape 2" descr="Image result for empty sella syndrome m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2229" name="Picture 4" descr="Image result for empty sella syndrome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631507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91513" cy="1077218"/>
          </a:xfrm>
          <a:ln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3200" b="1" kern="1200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Microsurgery</a:t>
            </a:r>
            <a:r>
              <a:rPr lang="cs-CZ" altLang="cs-CZ" sz="32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x </a:t>
            </a:r>
            <a:r>
              <a:rPr lang="cs-CZ" altLang="cs-CZ" sz="3200" b="1" kern="1200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endoscopy</a:t>
            </a:r>
            <a:r>
              <a:rPr lang="cs-CZ" altLang="cs-CZ" sz="32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br>
              <a:rPr lang="cs-CZ" altLang="cs-CZ" sz="32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</a:br>
            <a:r>
              <a:rPr lang="cs-CZ" altLang="cs-CZ" sz="3200" b="1" kern="1200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kern="1200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surgery</a:t>
            </a:r>
            <a:endParaRPr lang="cs-CZ" altLang="cs-CZ" sz="3200" b="1" kern="1200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250825" y="1700213"/>
            <a:ext cx="2747963" cy="8921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000" dirty="0" err="1" smtClean="0">
                <a:solidFill>
                  <a:schemeClr val="accent6"/>
                </a:solidFill>
              </a:rPr>
              <a:t>Schloffer</a:t>
            </a:r>
            <a:r>
              <a:rPr lang="cs-CZ" altLang="cs-CZ" sz="2000" dirty="0" smtClean="0">
                <a:solidFill>
                  <a:schemeClr val="accent6"/>
                </a:solidFill>
              </a:rPr>
              <a:t> 1907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 err="1" smtClean="0">
                <a:solidFill>
                  <a:schemeClr val="accent6"/>
                </a:solidFill>
              </a:rPr>
              <a:t>Cushing</a:t>
            </a:r>
            <a:r>
              <a:rPr lang="cs-CZ" altLang="cs-CZ" sz="2000" dirty="0" smtClean="0">
                <a:solidFill>
                  <a:schemeClr val="accent6"/>
                </a:solidFill>
              </a:rPr>
              <a:t> 1912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 smtClean="0">
              <a:solidFill>
                <a:schemeClr val="accent6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2000" dirty="0" smtClean="0">
              <a:solidFill>
                <a:schemeClr val="accent6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2000" dirty="0" smtClean="0">
              <a:solidFill>
                <a:schemeClr val="accent6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chemeClr val="accent6"/>
                </a:solidFill>
              </a:rPr>
              <a:t>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chemeClr val="accent6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 smtClean="0">
              <a:solidFill>
                <a:schemeClr val="accent6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chemeClr val="accent6"/>
                </a:solidFill>
              </a:rPr>
              <a:t>                          </a:t>
            </a:r>
          </a:p>
        </p:txBody>
      </p:sp>
      <p:sp>
        <p:nvSpPr>
          <p:cNvPr id="4" name="Šipka dolů 3"/>
          <p:cNvSpPr/>
          <p:nvPr/>
        </p:nvSpPr>
        <p:spPr>
          <a:xfrm rot="16200000">
            <a:off x="3034506" y="1077119"/>
            <a:ext cx="555625" cy="1944688"/>
          </a:xfrm>
          <a:prstGeom prst="downArrow">
            <a:avLst/>
          </a:prstGeom>
          <a:solidFill>
            <a:srgbClr val="FF00FF">
              <a:alpha val="8862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427538" y="1676400"/>
            <a:ext cx="44656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altLang="cs-CZ" sz="2000" dirty="0" err="1">
                <a:solidFill>
                  <a:schemeClr val="accent6"/>
                </a:solidFill>
                <a:latin typeface="+mn-lt"/>
                <a:cs typeface="+mn-cs"/>
              </a:rPr>
              <a:t>Griffith</a:t>
            </a:r>
            <a:r>
              <a:rPr lang="cs-CZ" altLang="cs-CZ" sz="2000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cs-CZ" altLang="cs-CZ" sz="2000" dirty="0" err="1">
                <a:solidFill>
                  <a:schemeClr val="accent6"/>
                </a:solidFill>
                <a:latin typeface="+mn-lt"/>
                <a:cs typeface="+mn-cs"/>
              </a:rPr>
              <a:t>Direct</a:t>
            </a:r>
            <a:r>
              <a:rPr lang="cs-CZ" altLang="cs-CZ" sz="2000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cs-CZ" altLang="cs-CZ" sz="2000" dirty="0" err="1">
                <a:solidFill>
                  <a:schemeClr val="accent6"/>
                </a:solidFill>
                <a:latin typeface="+mn-lt"/>
                <a:cs typeface="+mn-cs"/>
              </a:rPr>
              <a:t>transnasal</a:t>
            </a:r>
            <a:r>
              <a:rPr lang="cs-CZ" altLang="cs-CZ" sz="2000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cs-CZ" altLang="cs-CZ" sz="2000" dirty="0">
                <a:solidFill>
                  <a:schemeClr val="accent6"/>
                </a:solidFill>
                <a:latin typeface="Arial" charset="0"/>
                <a:cs typeface="Arial" charset="0"/>
              </a:rPr>
              <a:t>1987</a:t>
            </a:r>
            <a:endParaRPr lang="cs-CZ" altLang="cs-CZ" sz="2000" dirty="0">
              <a:solidFill>
                <a:schemeClr val="accent6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cs-CZ" altLang="cs-CZ" sz="2000" dirty="0" err="1">
                <a:solidFill>
                  <a:schemeClr val="accent6"/>
                </a:solidFill>
                <a:latin typeface="+mn-lt"/>
                <a:cs typeface="+mn-cs"/>
              </a:rPr>
              <a:t>Jankowski</a:t>
            </a:r>
            <a:r>
              <a:rPr lang="cs-CZ" altLang="cs-CZ" sz="2000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cs-CZ" altLang="cs-CZ" sz="2000" dirty="0" err="1">
                <a:solidFill>
                  <a:schemeClr val="accent6"/>
                </a:solidFill>
                <a:latin typeface="+mn-lt"/>
                <a:cs typeface="+mn-cs"/>
              </a:rPr>
              <a:t>Endoscopic</a:t>
            </a:r>
            <a:r>
              <a:rPr lang="cs-CZ" altLang="cs-CZ" sz="2000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cs-CZ" altLang="cs-CZ" sz="2000" dirty="0" err="1">
                <a:solidFill>
                  <a:schemeClr val="accent6"/>
                </a:solidFill>
                <a:latin typeface="+mn-lt"/>
                <a:cs typeface="+mn-cs"/>
              </a:rPr>
              <a:t>surgery</a:t>
            </a:r>
            <a:r>
              <a:rPr lang="cs-CZ" altLang="cs-CZ" sz="2000" dirty="0">
                <a:solidFill>
                  <a:schemeClr val="accent6"/>
                </a:solidFill>
                <a:latin typeface="Arial" charset="0"/>
                <a:cs typeface="Arial" charset="0"/>
              </a:rPr>
              <a:t> 1992</a:t>
            </a:r>
            <a:endParaRPr lang="cs-CZ" altLang="cs-CZ" sz="20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pic>
        <p:nvPicPr>
          <p:cNvPr id="53254" name="Picture 8" descr="Image result for endoscopic transsphenoidal surger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29797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6" descr="Image result for direct transnasal approac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6"/>
          <a:stretch>
            <a:fillRect/>
          </a:stretch>
        </p:blipFill>
        <p:spPr bwMode="auto">
          <a:xfrm>
            <a:off x="3203575" y="2997200"/>
            <a:ext cx="2879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1" descr="Image result for endoscopic transnasal transsphenoid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97200"/>
            <a:ext cx="28797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184419"/>
            <a:ext cx="8229600" cy="1323439"/>
          </a:xfrm>
          <a:ln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40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Dural and </a:t>
            </a:r>
            <a:r>
              <a:rPr lang="cs-CZ" altLang="cs-CZ" sz="4000" b="1" kern="1200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arachnoidal</a:t>
            </a:r>
            <a:r>
              <a:rPr lang="cs-CZ" altLang="cs-CZ" sz="40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4000" b="1" kern="1200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reconstruction</a:t>
            </a:r>
            <a:r>
              <a:rPr lang="cs-CZ" altLang="cs-CZ" sz="4000" b="1" kern="1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endParaRPr lang="en-US" altLang="cs-CZ" sz="4000" b="1" kern="1200" spc="50" dirty="0" err="1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  <p:pic>
        <p:nvPicPr>
          <p:cNvPr id="54275" name="Picture 10" descr="http://www.genesiskbb.com.tr/urun/-835519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445125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Obdélník 5"/>
          <p:cNvSpPr>
            <a:spLocks noChangeArrowheads="1"/>
          </p:cNvSpPr>
          <p:nvPr/>
        </p:nvSpPr>
        <p:spPr bwMode="auto">
          <a:xfrm>
            <a:off x="7380288" y="5084763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Nasopore</a:t>
            </a:r>
          </a:p>
        </p:txBody>
      </p:sp>
      <p:sp>
        <p:nvSpPr>
          <p:cNvPr id="54277" name="TextovéPole 6"/>
          <p:cNvSpPr txBox="1">
            <a:spLocks noChangeArrowheads="1"/>
          </p:cNvSpPr>
          <p:nvPr/>
        </p:nvSpPr>
        <p:spPr bwMode="auto">
          <a:xfrm>
            <a:off x="7380288" y="1916113"/>
            <a:ext cx="1300162" cy="2032000"/>
          </a:xfrm>
          <a:prstGeom prst="rect">
            <a:avLst/>
          </a:prstGeom>
          <a:solidFill>
            <a:srgbClr val="00B0F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Tachosil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Fascia lata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Tissucol</a:t>
            </a:r>
            <a:endParaRPr lang="en-US" altLang="cs-CZ" sz="1800"/>
          </a:p>
        </p:txBody>
      </p:sp>
      <p:pic>
        <p:nvPicPr>
          <p:cNvPr id="7" name="šivák, 66 tachosil strih.wmv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71625"/>
            <a:ext cx="6072187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15888"/>
            <a:ext cx="599757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Male, 43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y.o</a:t>
            </a:r>
            <a:r>
              <a:rPr lang="cs-CZ" altLang="cs-CZ" sz="3200" dirty="0" smtClean="0">
                <a:solidFill>
                  <a:schemeClr val="accent6"/>
                </a:solidFill>
              </a:rPr>
              <a:t>. 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24236" r="25000" b="22610"/>
          <a:stretch>
            <a:fillRect/>
          </a:stretch>
        </p:blipFill>
        <p:spPr bwMode="auto">
          <a:xfrm>
            <a:off x="-28575" y="1484313"/>
            <a:ext cx="54356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20297" r="29425" b="15720"/>
          <a:stretch>
            <a:fillRect/>
          </a:stretch>
        </p:blipFill>
        <p:spPr bwMode="auto">
          <a:xfrm>
            <a:off x="4926013" y="1484313"/>
            <a:ext cx="42179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87325"/>
            <a:ext cx="599757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Pituitary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haemorragic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apoplexy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24236" r="32970" b="17688"/>
          <a:stretch>
            <a:fillRect/>
          </a:stretch>
        </p:blipFill>
        <p:spPr bwMode="auto">
          <a:xfrm>
            <a:off x="4500563" y="1412875"/>
            <a:ext cx="46085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18500" r="31100" b="15547"/>
          <a:stretch>
            <a:fillRect/>
          </a:stretch>
        </p:blipFill>
        <p:spPr bwMode="auto">
          <a:xfrm>
            <a:off x="0" y="1450975"/>
            <a:ext cx="4500563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 rot="16200000">
            <a:off x="6407945" y="5580856"/>
            <a:ext cx="792162" cy="5746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9704368">
            <a:off x="415925" y="4643438"/>
            <a:ext cx="792163" cy="5762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4987925" y="3933825"/>
            <a:ext cx="792163" cy="57626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15888"/>
            <a:ext cx="599757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Pterionall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29156" r="26472" b="18672"/>
          <a:stretch>
            <a:fillRect/>
          </a:stretch>
        </p:blipFill>
        <p:spPr bwMode="auto">
          <a:xfrm>
            <a:off x="517525" y="857250"/>
            <a:ext cx="8231188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15888"/>
            <a:ext cx="599757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MR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day</a:t>
            </a:r>
            <a:r>
              <a:rPr lang="cs-CZ" altLang="cs-CZ" sz="3200" dirty="0" smtClean="0">
                <a:solidFill>
                  <a:schemeClr val="accent6"/>
                </a:solidFill>
              </a:rPr>
              <a:t> 1 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t="19313" r="31789" b="15720"/>
          <a:stretch>
            <a:fillRect/>
          </a:stretch>
        </p:blipFill>
        <p:spPr bwMode="auto">
          <a:xfrm>
            <a:off x="395288" y="1484313"/>
            <a:ext cx="4525962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6" t="17688" r="33852" b="15375"/>
          <a:stretch>
            <a:fillRect/>
          </a:stretch>
        </p:blipFill>
        <p:spPr bwMode="auto">
          <a:xfrm>
            <a:off x="4859338" y="1484313"/>
            <a:ext cx="38893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prava 8"/>
          <p:cNvSpPr/>
          <p:nvPr/>
        </p:nvSpPr>
        <p:spPr>
          <a:xfrm rot="3351796">
            <a:off x="5660232" y="1831181"/>
            <a:ext cx="792162" cy="574675"/>
          </a:xfrm>
          <a:prstGeom prst="rightArrow">
            <a:avLst/>
          </a:prstGeom>
          <a:solidFill>
            <a:srgbClr val="00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3313760">
            <a:off x="1253331" y="2051844"/>
            <a:ext cx="792163" cy="574675"/>
          </a:xfrm>
          <a:prstGeom prst="rightArrow">
            <a:avLst/>
          </a:prstGeom>
          <a:solidFill>
            <a:srgbClr val="00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85788" y="69850"/>
            <a:ext cx="816292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Transcortical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transventricular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7" t="15834" r="24994" b="17667"/>
          <a:stretch>
            <a:fillRect/>
          </a:stretch>
        </p:blipFill>
        <p:spPr bwMode="auto">
          <a:xfrm>
            <a:off x="611188" y="765175"/>
            <a:ext cx="799465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t="23100" r="36807" b="19501"/>
          <a:stretch>
            <a:fillRect/>
          </a:stretch>
        </p:blipFill>
        <p:spPr bwMode="auto">
          <a:xfrm>
            <a:off x="1763713" y="765175"/>
            <a:ext cx="5688012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85788" y="69850"/>
            <a:ext cx="816292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Transcortical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transventricular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approach</a:t>
            </a:r>
            <a:r>
              <a:rPr lang="cs-CZ" altLang="cs-CZ" sz="3200" dirty="0" smtClean="0">
                <a:solidFill>
                  <a:schemeClr val="accent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15888"/>
            <a:ext cx="599757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6"/>
                </a:solidFill>
              </a:rPr>
              <a:t>MR </a:t>
            </a:r>
            <a:r>
              <a:rPr lang="cs-CZ" altLang="cs-CZ" sz="3200" dirty="0" err="1" smtClean="0">
                <a:solidFill>
                  <a:schemeClr val="accent6"/>
                </a:solidFill>
              </a:rPr>
              <a:t>day</a:t>
            </a:r>
            <a:r>
              <a:rPr lang="cs-CZ" altLang="cs-CZ" sz="3200" dirty="0" smtClean="0">
                <a:solidFill>
                  <a:schemeClr val="accent6"/>
                </a:solidFill>
              </a:rPr>
              <a:t> 3 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2424" r="29425" b="14735"/>
          <a:stretch>
            <a:fillRect/>
          </a:stretch>
        </p:blipFill>
        <p:spPr bwMode="auto">
          <a:xfrm>
            <a:off x="250825" y="1123950"/>
            <a:ext cx="4681538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6" t="19656" r="34442" b="14391"/>
          <a:stretch>
            <a:fillRect/>
          </a:stretch>
        </p:blipFill>
        <p:spPr bwMode="auto">
          <a:xfrm>
            <a:off x="4932363" y="1101725"/>
            <a:ext cx="41529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 rot="16200000">
            <a:off x="6550819" y="5195094"/>
            <a:ext cx="792163" cy="5746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9704368">
            <a:off x="631825" y="4460875"/>
            <a:ext cx="792163" cy="576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7171" name="Picture 2" descr="Image result for hypophyseal fun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854075"/>
            <a:ext cx="6503988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5138" y="766763"/>
            <a:ext cx="2736850" cy="792162"/>
          </a:xfrm>
          <a:solidFill>
            <a:schemeClr val="bg1"/>
          </a:solidFill>
          <a:ln>
            <a:solidFill>
              <a:schemeClr val="accent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dirty="0">
                <a:solidFill>
                  <a:schemeClr val="accent2"/>
                </a:solidFill>
              </a:rPr>
              <a:t>N. </a:t>
            </a:r>
            <a:r>
              <a:rPr lang="cs-CZ" altLang="cs-CZ" sz="1800" dirty="0" err="1">
                <a:solidFill>
                  <a:schemeClr val="accent2"/>
                </a:solidFill>
              </a:rPr>
              <a:t>supraopticus</a:t>
            </a:r>
            <a:r>
              <a:rPr lang="cs-CZ" altLang="cs-CZ" sz="1800" dirty="0">
                <a:solidFill>
                  <a:schemeClr val="accent2"/>
                </a:solidFill>
              </a:rPr>
              <a:t> a </a:t>
            </a:r>
            <a:r>
              <a:rPr lang="cs-CZ" altLang="cs-CZ" sz="1800" dirty="0" err="1">
                <a:solidFill>
                  <a:schemeClr val="accent2"/>
                </a:solidFill>
              </a:rPr>
              <a:t>paraventricularis</a:t>
            </a:r>
            <a:endParaRPr lang="cs-CZ" altLang="cs-CZ" sz="1800" dirty="0">
              <a:solidFill>
                <a:schemeClr val="accent2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122988" y="1484313"/>
            <a:ext cx="2736850" cy="10810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kern="0" dirty="0" smtClean="0">
                <a:solidFill>
                  <a:schemeClr val="accent2"/>
                </a:solidFill>
              </a:rPr>
              <a:t>N. 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arcuatus</a:t>
            </a:r>
            <a:r>
              <a:rPr lang="cs-CZ" altLang="cs-CZ" sz="1800" kern="0" dirty="0" smtClean="0">
                <a:solidFill>
                  <a:schemeClr val="accent2"/>
                </a:solidFill>
              </a:rPr>
              <a:t>, 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ventromedialis</a:t>
            </a:r>
            <a:r>
              <a:rPr lang="cs-CZ" altLang="cs-CZ" sz="1800" kern="0" dirty="0" smtClean="0">
                <a:solidFill>
                  <a:schemeClr val="accent2"/>
                </a:solidFill>
              </a:rPr>
              <a:t>, area 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preoptica</a:t>
            </a:r>
            <a:endParaRPr lang="cs-CZ" altLang="cs-CZ" sz="1800" kern="0" dirty="0" smtClean="0">
              <a:solidFill>
                <a:schemeClr val="accent2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8313" y="1711325"/>
            <a:ext cx="2735262" cy="114141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kern="0" dirty="0" err="1" smtClean="0">
                <a:solidFill>
                  <a:schemeClr val="accent2"/>
                </a:solidFill>
              </a:rPr>
              <a:t>Tractus</a:t>
            </a:r>
            <a:r>
              <a:rPr lang="cs-CZ" altLang="cs-CZ" sz="1800" kern="0" dirty="0" smtClean="0">
                <a:solidFill>
                  <a:schemeClr val="accent2"/>
                </a:solidFill>
              </a:rPr>
              <a:t> 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supraopticohypofysealis</a:t>
            </a:r>
            <a:endParaRPr lang="cs-CZ" altLang="cs-CZ" sz="1800" kern="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kern="0" dirty="0" smtClean="0">
                <a:solidFill>
                  <a:schemeClr val="accent2"/>
                </a:solidFill>
              </a:rPr>
              <a:t>(blue)</a:t>
            </a:r>
            <a:endParaRPr lang="cs-CZ" altLang="cs-CZ" sz="1800" kern="0" dirty="0">
              <a:solidFill>
                <a:schemeClr val="accent2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22988" y="2655888"/>
            <a:ext cx="273685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kern="0" dirty="0" err="1" smtClean="0">
                <a:solidFill>
                  <a:schemeClr val="accent2"/>
                </a:solidFill>
              </a:rPr>
              <a:t>Tractus</a:t>
            </a:r>
            <a:r>
              <a:rPr lang="cs-CZ" altLang="cs-CZ" sz="1800" kern="0" dirty="0" smtClean="0">
                <a:solidFill>
                  <a:schemeClr val="accent2"/>
                </a:solidFill>
              </a:rPr>
              <a:t> 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tuberoinfundibularis</a:t>
            </a:r>
            <a:endParaRPr lang="cs-CZ" altLang="cs-CZ" sz="1800" kern="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1800" kern="0" dirty="0" smtClean="0">
                <a:solidFill>
                  <a:schemeClr val="accent2"/>
                </a:solidFill>
              </a:rPr>
              <a:t>(</a:t>
            </a:r>
            <a:r>
              <a:rPr lang="cs-CZ" altLang="cs-CZ" sz="1800" kern="0" dirty="0" err="1" smtClean="0">
                <a:solidFill>
                  <a:schemeClr val="accent2"/>
                </a:solidFill>
              </a:rPr>
              <a:t>yellow</a:t>
            </a:r>
            <a:r>
              <a:rPr lang="cs-CZ" altLang="cs-CZ" sz="1800" kern="0" dirty="0" smtClean="0">
                <a:solidFill>
                  <a:schemeClr val="accent2"/>
                </a:solidFill>
              </a:rPr>
              <a:t>)</a:t>
            </a:r>
            <a:endParaRPr lang="cs-CZ" altLang="cs-CZ" sz="1800" kern="0" dirty="0">
              <a:solidFill>
                <a:schemeClr val="accent2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function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6092825"/>
            <a:ext cx="599757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 smtClean="0">
                <a:solidFill>
                  <a:schemeClr val="accent6"/>
                </a:solidFill>
              </a:rPr>
              <a:t>alberto.malucelli</a:t>
            </a:r>
            <a:r>
              <a:rPr lang="en-US" altLang="cs-CZ" sz="3200" dirty="0" smtClean="0">
                <a:solidFill>
                  <a:schemeClr val="accent6"/>
                </a:solidFill>
              </a:rPr>
              <a:t>@</a:t>
            </a:r>
            <a:r>
              <a:rPr lang="cs-CZ" altLang="cs-CZ" sz="3200" dirty="0" smtClean="0">
                <a:solidFill>
                  <a:schemeClr val="accent6"/>
                </a:solidFill>
              </a:rPr>
              <a:t>kzcr.eu 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0" t="16978" r="35910" b="18843"/>
          <a:stretch>
            <a:fillRect/>
          </a:stretch>
        </p:blipFill>
        <p:spPr bwMode="auto">
          <a:xfrm>
            <a:off x="2268538" y="323850"/>
            <a:ext cx="453548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21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r="3841" b="-629"/>
          <a:stretch>
            <a:fillRect/>
          </a:stretch>
        </p:blipFill>
        <p:spPr bwMode="auto">
          <a:xfrm rot="-155186">
            <a:off x="-803275" y="-358775"/>
            <a:ext cx="11022013" cy="77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Camogli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171450"/>
            <a:ext cx="9367838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4399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GRAZIE PER L‘ATTENZIONE!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8195" name="Picture 2" descr="Image result for hypophyseal fun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4"/>
          <a:stretch>
            <a:fillRect/>
          </a:stretch>
        </p:blipFill>
        <p:spPr bwMode="auto">
          <a:xfrm>
            <a:off x="1474788" y="903288"/>
            <a:ext cx="5976937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portal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system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6216650"/>
            <a:ext cx="8399463" cy="5969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Superior hypophyseal artery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37965" r="52588" b="24068"/>
          <a:stretch>
            <a:fillRect/>
          </a:stretch>
        </p:blipFill>
        <p:spPr bwMode="auto">
          <a:xfrm>
            <a:off x="1116013" y="1125538"/>
            <a:ext cx="697865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blood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supply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5125" y="6216650"/>
            <a:ext cx="8399463" cy="5969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Superior hypophyseal artery</a:t>
            </a:r>
            <a:endParaRPr lang="en-GB" altLang="cs-CZ" sz="1800" smtClean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00800"/>
            <a:ext cx="172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defTabSz="762000" eaLnBrk="0" hangingPunct="0">
              <a:spcBef>
                <a:spcPct val="20000"/>
              </a:spcBef>
              <a:defRPr/>
            </a:pPr>
            <a:endParaRPr lang="cs-CZ" sz="12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2" t="48508" r="22379" b="12852"/>
          <a:stretch>
            <a:fillRect/>
          </a:stretch>
        </p:blipFill>
        <p:spPr bwMode="auto">
          <a:xfrm>
            <a:off x="1201738" y="1125538"/>
            <a:ext cx="6823075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67544" y="188640"/>
            <a:ext cx="8291513" cy="584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Pituitary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gland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: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blood</a:t>
            </a:r>
            <a:r>
              <a:rPr lang="cs-CZ" altLang="cs-CZ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cs-CZ" altLang="cs-CZ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supply</a:t>
            </a:r>
            <a:endParaRPr lang="cs-CZ" altLang="cs-CZ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7232</TotalTime>
  <Words>513</Words>
  <Application>Microsoft Office PowerPoint</Application>
  <PresentationFormat>Předvádění na obrazovce (4:3)</PresentationFormat>
  <Paragraphs>154</Paragraphs>
  <Slides>61</Slides>
  <Notes>0</Notes>
  <HiddenSlides>1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Arial</vt:lpstr>
      <vt:lpstr>Calibri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Male, 47 y.o.</vt:lpstr>
      <vt:lpstr>Male, 47 y.o.</vt:lpstr>
      <vt:lpstr>Direct transnasal approach</vt:lpstr>
      <vt:lpstr>Direct transnasal approach</vt:lpstr>
      <vt:lpstr>Direct transnasal approach</vt:lpstr>
      <vt:lpstr>Direct transnasal approach</vt:lpstr>
      <vt:lpstr>Direct transnasal approach</vt:lpstr>
      <vt:lpstr>Direct transnasal approach</vt:lpstr>
      <vt:lpstr>Radical resection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Male, 70 y.o., acute palsy III. and VI. c.n., polyuria, hypernatriemia </vt:lpstr>
      <vt:lpstr>Resection (day 1)</vt:lpstr>
      <vt:lpstr>Day 30</vt:lpstr>
      <vt:lpstr>Prezentace aplikace PowerPoint</vt:lpstr>
      <vt:lpstr>Prezentace aplikace PowerPoint</vt:lpstr>
      <vt:lpstr>Prezentace aplikace PowerPoint</vt:lpstr>
      <vt:lpstr>Prezentace aplikace PowerPoint</vt:lpstr>
      <vt:lpstr>Female, 67 y.o., progressive vision loss </vt:lpstr>
      <vt:lpstr>Prezentace aplikace PowerPoint</vt:lpstr>
      <vt:lpstr>Subtotal resection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Microsurgery x endoscopy  pituitary surgery</vt:lpstr>
      <vt:lpstr>Dural and arachnoidal reconstruction </vt:lpstr>
      <vt:lpstr>Male, 43 y.o. </vt:lpstr>
      <vt:lpstr>Pituitary haemorragic apoplexy </vt:lpstr>
      <vt:lpstr>Pterionall approach </vt:lpstr>
      <vt:lpstr>MR day 1 </vt:lpstr>
      <vt:lpstr>Transcortical transventricular approach </vt:lpstr>
      <vt:lpstr>Transcortical transventricular approach </vt:lpstr>
      <vt:lpstr>MR day 3 </vt:lpstr>
      <vt:lpstr>alberto.malucelli@kzcr.eu </vt:lpstr>
      <vt:lpstr>Prezentace aplikace PowerPoint</vt:lpstr>
    </vt:vector>
  </TitlesOfParts>
  <Company>Neurochirurgie Usti nad Labem CR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Paraseptální transsfenoidální miniinvazivní přístup</dc:title>
  <dc:creator>MUDr. Martin Sameš, CSc.</dc:creator>
  <cp:lastModifiedBy>Alena</cp:lastModifiedBy>
  <cp:revision>270</cp:revision>
  <dcterms:created xsi:type="dcterms:W3CDTF">2004-09-18T18:47:57Z</dcterms:created>
  <dcterms:modified xsi:type="dcterms:W3CDTF">2018-03-19T10:30:24Z</dcterms:modified>
</cp:coreProperties>
</file>