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notesMasterIdLst>
    <p:notesMasterId r:id="rId48"/>
  </p:notesMasterIdLst>
  <p:handoutMasterIdLst>
    <p:handoutMasterId r:id="rId49"/>
  </p:handoutMasterIdLst>
  <p:sldIdLst>
    <p:sldId id="256" r:id="rId2"/>
    <p:sldId id="1517" r:id="rId3"/>
    <p:sldId id="1419" r:id="rId4"/>
    <p:sldId id="1368" r:id="rId5"/>
    <p:sldId id="1309" r:id="rId6"/>
    <p:sldId id="1492" r:id="rId7"/>
    <p:sldId id="1510" r:id="rId8"/>
    <p:sldId id="1496" r:id="rId9"/>
    <p:sldId id="1431" r:id="rId10"/>
    <p:sldId id="1493" r:id="rId11"/>
    <p:sldId id="1495" r:id="rId12"/>
    <p:sldId id="1502" r:id="rId13"/>
    <p:sldId id="1497" r:id="rId14"/>
    <p:sldId id="1461" r:id="rId15"/>
    <p:sldId id="1507" r:id="rId16"/>
    <p:sldId id="1508" r:id="rId17"/>
    <p:sldId id="1509" r:id="rId18"/>
    <p:sldId id="1446" r:id="rId19"/>
    <p:sldId id="1448" r:id="rId20"/>
    <p:sldId id="1498" r:id="rId21"/>
    <p:sldId id="1393" r:id="rId22"/>
    <p:sldId id="1501" r:id="rId23"/>
    <p:sldId id="1400" r:id="rId24"/>
    <p:sldId id="1511" r:id="rId25"/>
    <p:sldId id="1503" r:id="rId26"/>
    <p:sldId id="1518" r:id="rId27"/>
    <p:sldId id="1521" r:id="rId28"/>
    <p:sldId id="1519" r:id="rId29"/>
    <p:sldId id="1520" r:id="rId30"/>
    <p:sldId id="1532" r:id="rId31"/>
    <p:sldId id="1533" r:id="rId32"/>
    <p:sldId id="1534" r:id="rId33"/>
    <p:sldId id="1535" r:id="rId34"/>
    <p:sldId id="1275" r:id="rId35"/>
    <p:sldId id="1504" r:id="rId36"/>
    <p:sldId id="1262" r:id="rId37"/>
    <p:sldId id="1522" r:id="rId38"/>
    <p:sldId id="1277" r:id="rId39"/>
    <p:sldId id="1416" r:id="rId40"/>
    <p:sldId id="1514" r:id="rId41"/>
    <p:sldId id="1547" r:id="rId42"/>
    <p:sldId id="1548" r:id="rId43"/>
    <p:sldId id="1512" r:id="rId44"/>
    <p:sldId id="1423" r:id="rId45"/>
    <p:sldId id="1515" r:id="rId46"/>
    <p:sldId id="1491" r:id="rId47"/>
  </p:sldIdLst>
  <p:sldSz cx="10287000" cy="6858000" type="35mm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99"/>
    <a:srgbClr val="0066FF"/>
    <a:srgbClr val="CC0066"/>
    <a:srgbClr val="9999FF"/>
    <a:srgbClr val="FF7C80"/>
    <a:srgbClr val="FFFF00"/>
    <a:srgbClr val="FFFFFF"/>
    <a:srgbClr val="B1A9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89" autoAdjust="0"/>
    <p:restoredTop sz="86436" autoAdjust="0"/>
  </p:normalViewPr>
  <p:slideViewPr>
    <p:cSldViewPr snapToGrid="0" snapToObjects="1" showGuides="1">
      <p:cViewPr varScale="1">
        <p:scale>
          <a:sx n="97" d="100"/>
          <a:sy n="97" d="100"/>
        </p:scale>
        <p:origin x="2004" y="78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-75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D:\Sta&#382;en&#233;%20soubory\POEM_PILOT_TAB%20815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514233126470901"/>
          <c:y val="5.4742711309460401E-2"/>
          <c:w val="0.82978937007874098"/>
          <c:h val="0.89719889180519197"/>
        </c:manualLayout>
      </c:layout>
      <c:scatterChart>
        <c:scatterStyle val="lineMarker"/>
        <c:varyColors val="0"/>
        <c:ser>
          <c:idx val="0"/>
          <c:order val="0"/>
          <c:spPr>
            <a:ln w="19050">
              <a:noFill/>
            </a:ln>
          </c:spPr>
          <c:marker>
            <c:spPr>
              <a:solidFill>
                <a:srgbClr val="CC0000"/>
              </a:solidFill>
              <a:ln>
                <a:solidFill>
                  <a:srgbClr val="CC0000"/>
                </a:solidFill>
              </a:ln>
            </c:spPr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="1"/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800" b="1" dirty="0"/>
                      <a:t>95%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B68-4C09-915E-9B85A9DF41D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77777777777779E-3"/>
                  <c:y val="4.1666666666666699E-2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/>
                      <a:t>98%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B68-4C09-915E-9B85A9DF41D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97218062339488E-3"/>
                  <c:y val="-2.0516304100898199E-2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/>
                      <a:t>81%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B68-4C09-915E-9B85A9DF41D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'[POEM_PILOT_TAB 815.xlsx]graf'!$M$102:$P$102</c:f>
                <c:numCache>
                  <c:formatCode>General</c:formatCode>
                  <c:ptCount val="4"/>
                  <c:pt idx="0">
                    <c:v>0.04</c:v>
                  </c:pt>
                  <c:pt idx="1">
                    <c:v>0.05</c:v>
                  </c:pt>
                  <c:pt idx="2">
                    <c:v>0.03</c:v>
                  </c:pt>
                  <c:pt idx="3">
                    <c:v>0.17</c:v>
                  </c:pt>
                </c:numCache>
              </c:numRef>
            </c:plus>
            <c:minus>
              <c:numRef>
                <c:f>'[POEM_PILOT_TAB 815.xlsx]graf'!$M$101:$P$101</c:f>
                <c:numCache>
                  <c:formatCode>General</c:formatCode>
                  <c:ptCount val="4"/>
                  <c:pt idx="0">
                    <c:v>4.1127894019102301E-2</c:v>
                  </c:pt>
                  <c:pt idx="1">
                    <c:v>5.0254050301946497E-2</c:v>
                  </c:pt>
                  <c:pt idx="2">
                    <c:v>4.0405747379504003E-2</c:v>
                  </c:pt>
                  <c:pt idx="3">
                    <c:v>0.167950610023922</c:v>
                  </c:pt>
                </c:numCache>
              </c:numRef>
            </c:minus>
          </c:errBars>
          <c:yVal>
            <c:numRef>
              <c:f>'[POEM_PILOT_TAB 815.xlsx]graf'!$M$100:$P$100</c:f>
              <c:numCache>
                <c:formatCode>0%</c:formatCode>
                <c:ptCount val="4"/>
                <c:pt idx="0">
                  <c:v>0.96296296296296202</c:v>
                </c:pt>
                <c:pt idx="1">
                  <c:v>0.95454545454545503</c:v>
                </c:pt>
                <c:pt idx="2">
                  <c:v>0.97916666666666596</c:v>
                </c:pt>
                <c:pt idx="3">
                  <c:v>0.80952380952380998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4B68-4C09-915E-9B85A9DF41D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890512512"/>
        <c:axId val="1890502176"/>
      </c:scatterChart>
      <c:valAx>
        <c:axId val="1890512512"/>
        <c:scaling>
          <c:orientation val="minMax"/>
        </c:scaling>
        <c:delete val="0"/>
        <c:axPos val="b"/>
        <c:majorTickMark val="cross"/>
        <c:minorTickMark val="none"/>
        <c:tickLblPos val="none"/>
        <c:crossAx val="1890502176"/>
        <c:crosses val="autoZero"/>
        <c:crossBetween val="midCat"/>
      </c:valAx>
      <c:valAx>
        <c:axId val="1890502176"/>
        <c:scaling>
          <c:orientation val="minMax"/>
          <c:max val="1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cs-CZ"/>
          </a:p>
        </c:txPr>
        <c:crossAx val="1890512512"/>
        <c:crosses val="autoZero"/>
        <c:crossBetween val="midCat"/>
        <c:majorUnit val="0.2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0.28244</cdr:x>
      <cdr:y>0.75797</cdr:y>
    </cdr:from>
    <cdr:to>
      <cdr:x>0.37619</cdr:x>
      <cdr:y>0.93505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2067441" y="2880320"/>
          <a:ext cx="686250" cy="6729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cs-CZ" sz="1600" dirty="0"/>
            <a:t>3M</a:t>
          </a:r>
        </a:p>
      </cdr:txBody>
    </cdr:sp>
  </cdr:relSizeAnchor>
  <cdr:relSizeAnchor xmlns:cdr="http://schemas.openxmlformats.org/drawingml/2006/chartDrawing">
    <cdr:from>
      <cdr:x>0.45521</cdr:x>
      <cdr:y>0.75797</cdr:y>
    </cdr:from>
    <cdr:to>
      <cdr:x>0.54479</cdr:x>
      <cdr:y>0.93506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3332138" y="2880320"/>
          <a:ext cx="655726" cy="6729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cs-CZ" sz="1600" dirty="0"/>
            <a:t>6M</a:t>
          </a:r>
        </a:p>
      </cdr:txBody>
    </cdr:sp>
  </cdr:relSizeAnchor>
  <cdr:relSizeAnchor xmlns:cdr="http://schemas.openxmlformats.org/drawingml/2006/chartDrawing">
    <cdr:from>
      <cdr:x>0.64641</cdr:x>
      <cdr:y>0.75797</cdr:y>
    </cdr:from>
    <cdr:to>
      <cdr:x>0.73692</cdr:x>
      <cdr:y>0.91913</cdr:y>
    </cdr:to>
    <cdr:sp macro="" textlink="">
      <cdr:nvSpPr>
        <cdr:cNvPr id="4" name="TextovéPole 3"/>
        <cdr:cNvSpPr txBox="1"/>
      </cdr:nvSpPr>
      <cdr:spPr>
        <a:xfrm xmlns:a="http://schemas.openxmlformats.org/drawingml/2006/main">
          <a:off x="4731737" y="2880320"/>
          <a:ext cx="662486" cy="612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cs-CZ" sz="1600" dirty="0"/>
            <a:t>12M</a:t>
          </a:r>
        </a:p>
        <a:p xmlns:a="http://schemas.openxmlformats.org/drawingml/2006/main">
          <a:pPr algn="ctr"/>
          <a:r>
            <a:rPr lang="cs-CZ" sz="1600" dirty="0"/>
            <a:t>n=48</a:t>
          </a:r>
        </a:p>
      </cdr:txBody>
    </cdr:sp>
  </cdr:relSizeAnchor>
  <cdr:relSizeAnchor xmlns:cdr="http://schemas.openxmlformats.org/drawingml/2006/chartDrawing">
    <cdr:from>
      <cdr:x>0.81364</cdr:x>
      <cdr:y>0.75797</cdr:y>
    </cdr:from>
    <cdr:to>
      <cdr:x>0.89847</cdr:x>
      <cdr:y>0.91913</cdr:y>
    </cdr:to>
    <cdr:sp macro="" textlink="">
      <cdr:nvSpPr>
        <cdr:cNvPr id="5" name="TextovéPole 4"/>
        <cdr:cNvSpPr txBox="1"/>
      </cdr:nvSpPr>
      <cdr:spPr>
        <a:xfrm xmlns:a="http://schemas.openxmlformats.org/drawingml/2006/main">
          <a:off x="5955873" y="2880320"/>
          <a:ext cx="620921" cy="612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cs-CZ" sz="1600" dirty="0"/>
            <a:t>24M</a:t>
          </a:r>
        </a:p>
        <a:p xmlns:a="http://schemas.openxmlformats.org/drawingml/2006/main">
          <a:pPr algn="ctr"/>
          <a:r>
            <a:rPr lang="cs-CZ" sz="1600" dirty="0"/>
            <a:t>n=21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fld id="{1237A4AB-517F-E648-B4E7-CC52FB2CAFB1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52153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93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3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93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93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fld id="{0A9018D0-B0A9-F841-B622-8E6FC660C8F9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77024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CD01C6A-18E8-DF4E-8C21-57A6060CF37D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370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90F8A99-4D90-E343-8CC2-BC5A8D57883D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933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905F73-5101-B344-94A7-16E3E1077D3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5827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B90ADA-0844-BE4B-B8E8-EC1BD9C93682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4531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D9AEDE-135A-924D-B045-CD6B6CB1BB77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4823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514350" y="274638"/>
            <a:ext cx="9258300" cy="5851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3A11C4-AABE-3C40-B6E6-72A633B397D2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7282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07670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9D8DE2-03B6-2040-9C84-E9B194AABBB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9744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DE35A0-26C8-7644-BED9-C941FAF974B9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2244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16A75F-803C-4F40-882F-19118A47526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1482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53B102-168F-284B-A94C-C7CE13AFCB9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3776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F3481E-BDD2-D240-A3FE-2E0C5506DE89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4902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7A9070-0037-784E-9AEC-D3E0512A447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022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32F264-1A0E-FB43-8909-25D8F5A181E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1068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5D736A-697F-F44F-B3DB-3D5D92E1785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6028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67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67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67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4D4AA7AB-6EF3-EB4A-8480-EE38C461456B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  <p:sldLayoutId id="2147484141" r:id="rId12"/>
    <p:sldLayoutId id="214748414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file://localhost/Users/davidsedmera/Documents/Vyuka/PREDNASKY/anat_ustav_2017/ER_jicen_kratece.wmv" TargetMode="External"/><Relationship Id="rId1" Type="http://schemas.microsoft.com/office/2007/relationships/media" Target="file://localhost/Users/davidsedmera/Documents/Vyuka/PREDNASKY/anat_ustav_2017/ER_jicen_kratece.wmv" TargetMode="Externa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Users/davidsedmera/Documents/Vyuka/PREDNASKY/anat_ustav_2017/converted_novotny2.avi" TargetMode="External"/><Relationship Id="rId1" Type="http://schemas.microsoft.com/office/2007/relationships/media" Target="file://localhost/Users/davidsedmera/Documents/Vyuka/PREDNASKY/anat_ustav_2017/converted_novotny2.avi" TargetMode="Externa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jpe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12" Type="http://schemas.openxmlformats.org/officeDocument/2006/relationships/image" Target="../media/image5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Users/davidsedmera/Documents/Vyuka/PREDNASKY/anat_ustav_2017/RFA_kratce.wmv" TargetMode="External"/><Relationship Id="rId1" Type="http://schemas.microsoft.com/office/2007/relationships/media" Target="file://localhost/Users/davidsedmera/Documents/Vyuka/PREDNASKY/anat_ustav_2017/RFA_kratce.wmv" TargetMode="Externa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Users/davidsedmera/Documents/Vyuka/PREDNASKY/anat_ustav_2017/ESD_julek.mp4" TargetMode="External"/><Relationship Id="rId1" Type="http://schemas.microsoft.com/office/2007/relationships/media" Target="file://localhost/Users/davidsedmera/Documents/Vyuka/PREDNASKY/anat_ustav_2017/ESD_julek.mp4" TargetMode="Externa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7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9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7.png"/><Relationship Id="rId18" Type="http://schemas.openxmlformats.org/officeDocument/2006/relationships/image" Target="../media/image15.jpeg"/><Relationship Id="rId3" Type="http://schemas.openxmlformats.org/officeDocument/2006/relationships/image" Target="../media/image8.png"/><Relationship Id="rId21" Type="http://schemas.openxmlformats.org/officeDocument/2006/relationships/image" Target="../media/image18.jpeg"/><Relationship Id="rId7" Type="http://schemas.openxmlformats.org/officeDocument/2006/relationships/image" Target="../media/image4.png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.jpeg"/><Relationship Id="rId20" Type="http://schemas.openxmlformats.org/officeDocument/2006/relationships/image" Target="../media/image17.jpe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6.png"/><Relationship Id="rId5" Type="http://schemas.openxmlformats.org/officeDocument/2006/relationships/image" Target="../media/image10.jpeg"/><Relationship Id="rId15" Type="http://schemas.openxmlformats.org/officeDocument/2006/relationships/image" Target="../media/image12.png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16.jpeg"/><Relationship Id="rId4" Type="http://schemas.openxmlformats.org/officeDocument/2006/relationships/image" Target="../media/image9.png"/><Relationship Id="rId9" Type="http://schemas.openxmlformats.org/officeDocument/2006/relationships/image" Target="../media/image5.png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en.wikipedia.org/wiki/File:Thomas_Willis_ODNB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Users/davidsedmera/Documents/Vyuka/PREDNASKY/anat_ustav_2017/poem.mp4" TargetMode="External"/><Relationship Id="rId1" Type="http://schemas.microsoft.com/office/2007/relationships/media" Target="file://localhost/Users/davidsedmera/Documents/Vyuka/PREDNASKY/anat_ustav_2017/poem.mp4" TargetMode="External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Users/davidsedmera/Documents/Vyuka/PREDNASKY/anat_ustav_2017/heart.mp4" TargetMode="External"/><Relationship Id="rId1" Type="http://schemas.microsoft.com/office/2007/relationships/media" Target="file://localhost/Users/davidsedmera/Documents/Vyuka/PREDNASKY/anat_ustav_2017/heart.mp4" TargetMode="External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4.png"/><Relationship Id="rId2" Type="http://schemas.openxmlformats.org/officeDocument/2006/relationships/video" Target="file://localhost/Users/davidsedmera/Documents/Vyuka/PREDNASKY/anat_ustav_2017/G_poem.wmv" TargetMode="External"/><Relationship Id="rId1" Type="http://schemas.microsoft.com/office/2007/relationships/media" Target="file://localhost/Users/davidsedmera/Documents/Vyuka/PREDNASKY/anat_ustav_2017/G_poem.wmv" TargetMode="Externa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9" descr="ANd9GcTjzeiGtb1xRhZ8bQ6oErRWQZfuOGqZYfr2YlsLpm5gPy_S9iA59xmTjOXz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1738"/>
            <a:ext cx="674688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565150" y="277813"/>
            <a:ext cx="9363075" cy="2016125"/>
          </a:xfrm>
          <a:prstGeom prst="rect">
            <a:avLst/>
          </a:prstGeom>
          <a:solidFill>
            <a:srgbClr val="F2F2F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cs-CZ" sz="3600" dirty="0" err="1" smtClean="0">
                <a:solidFill>
                  <a:srgbClr val="7030A0"/>
                </a:solidFill>
                <a:latin typeface="Bookman Old Style" charset="0"/>
              </a:rPr>
              <a:t>Endoscopy</a:t>
            </a:r>
            <a:r>
              <a:rPr lang="cs-CZ" sz="3600" dirty="0" smtClean="0">
                <a:solidFill>
                  <a:srgbClr val="7030A0"/>
                </a:solidFill>
                <a:latin typeface="Bookman Old Style" charset="0"/>
              </a:rPr>
              <a:t> </a:t>
            </a:r>
            <a:r>
              <a:rPr lang="cs-CZ" sz="3600" dirty="0" err="1" smtClean="0">
                <a:solidFill>
                  <a:srgbClr val="7030A0"/>
                </a:solidFill>
                <a:latin typeface="Bookman Old Style" charset="0"/>
              </a:rPr>
              <a:t>of</a:t>
            </a:r>
            <a:r>
              <a:rPr lang="cs-CZ" sz="3600" dirty="0" smtClean="0">
                <a:solidFill>
                  <a:srgbClr val="7030A0"/>
                </a:solidFill>
                <a:latin typeface="Bookman Old Style" charset="0"/>
              </a:rPr>
              <a:t> </a:t>
            </a:r>
            <a:r>
              <a:rPr lang="cs-CZ" sz="3600" dirty="0" err="1" smtClean="0">
                <a:solidFill>
                  <a:srgbClr val="7030A0"/>
                </a:solidFill>
                <a:latin typeface="Bookman Old Style" charset="0"/>
              </a:rPr>
              <a:t>the</a:t>
            </a:r>
            <a:r>
              <a:rPr lang="cs-CZ" sz="3600" dirty="0" smtClean="0">
                <a:solidFill>
                  <a:srgbClr val="7030A0"/>
                </a:solidFill>
                <a:latin typeface="Bookman Old Style" charset="0"/>
              </a:rPr>
              <a:t> GI </a:t>
            </a:r>
            <a:r>
              <a:rPr lang="cs-CZ" sz="3600" dirty="0" err="1" smtClean="0">
                <a:solidFill>
                  <a:srgbClr val="7030A0"/>
                </a:solidFill>
                <a:latin typeface="Bookman Old Style" charset="0"/>
              </a:rPr>
              <a:t>tract</a:t>
            </a:r>
            <a:r>
              <a:rPr lang="cs-CZ" sz="3600" dirty="0" smtClean="0">
                <a:solidFill>
                  <a:srgbClr val="7030A0"/>
                </a:solidFill>
                <a:latin typeface="Bookman Old Style" charset="0"/>
              </a:rPr>
              <a:t>: </a:t>
            </a:r>
            <a:r>
              <a:rPr lang="cs-CZ" sz="3600" dirty="0" err="1" smtClean="0">
                <a:solidFill>
                  <a:srgbClr val="7030A0"/>
                </a:solidFill>
                <a:latin typeface="Bookman Old Style" charset="0"/>
              </a:rPr>
              <a:t>the</a:t>
            </a:r>
            <a:r>
              <a:rPr lang="cs-CZ" sz="3600" dirty="0" smtClean="0">
                <a:solidFill>
                  <a:srgbClr val="7030A0"/>
                </a:solidFill>
                <a:latin typeface="Bookman Old Style" charset="0"/>
              </a:rPr>
              <a:t> </a:t>
            </a:r>
            <a:r>
              <a:rPr lang="cs-CZ" sz="3600" dirty="0" err="1" smtClean="0">
                <a:solidFill>
                  <a:srgbClr val="7030A0"/>
                </a:solidFill>
                <a:latin typeface="Bookman Old Style" charset="0"/>
              </a:rPr>
              <a:t>new</a:t>
            </a:r>
            <a:r>
              <a:rPr lang="cs-CZ" sz="3600" dirty="0" smtClean="0">
                <a:solidFill>
                  <a:srgbClr val="7030A0"/>
                </a:solidFill>
                <a:latin typeface="Bookman Old Style" charset="0"/>
              </a:rPr>
              <a:t> </a:t>
            </a:r>
            <a:r>
              <a:rPr lang="cs-CZ" sz="3600" dirty="0" err="1" smtClean="0">
                <a:solidFill>
                  <a:srgbClr val="7030A0"/>
                </a:solidFill>
                <a:latin typeface="Bookman Old Style" charset="0"/>
              </a:rPr>
              <a:t>surgical</a:t>
            </a:r>
            <a:r>
              <a:rPr lang="cs-CZ" sz="3600" dirty="0" smtClean="0">
                <a:solidFill>
                  <a:srgbClr val="7030A0"/>
                </a:solidFill>
                <a:latin typeface="Bookman Old Style" charset="0"/>
              </a:rPr>
              <a:t> </a:t>
            </a:r>
            <a:r>
              <a:rPr lang="cs-CZ" sz="3600" dirty="0" err="1" smtClean="0">
                <a:solidFill>
                  <a:srgbClr val="7030A0"/>
                </a:solidFill>
                <a:latin typeface="Bookman Old Style" charset="0"/>
              </a:rPr>
              <a:t>specialty</a:t>
            </a:r>
            <a:endParaRPr lang="en-US" sz="3600" dirty="0">
              <a:solidFill>
                <a:srgbClr val="7030A0"/>
              </a:solidFill>
              <a:latin typeface="Bookman Old Style" charset="0"/>
            </a:endParaRPr>
          </a:p>
        </p:txBody>
      </p:sp>
      <p:sp>
        <p:nvSpPr>
          <p:cNvPr id="5124" name="Rectangle 24"/>
          <p:cNvSpPr>
            <a:spLocks noChangeArrowheads="1"/>
          </p:cNvSpPr>
          <p:nvPr/>
        </p:nvSpPr>
        <p:spPr bwMode="auto">
          <a:xfrm>
            <a:off x="2236101" y="2394871"/>
            <a:ext cx="6019597" cy="2068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3600" dirty="0" smtClean="0">
                <a:latin typeface="Bookman Old Style" charset="0"/>
              </a:rPr>
              <a:t>Assoc. Prof. Jan Mart</a:t>
            </a:r>
            <a:r>
              <a:rPr lang="cs-CZ" sz="3600" dirty="0" err="1" smtClean="0">
                <a:latin typeface="Bookman Old Style" charset="0"/>
              </a:rPr>
              <a:t>í</a:t>
            </a:r>
            <a:r>
              <a:rPr lang="pt-BR" sz="3600" dirty="0" err="1" smtClean="0">
                <a:latin typeface="Bookman Old Style" charset="0"/>
              </a:rPr>
              <a:t>nek</a:t>
            </a:r>
            <a:endParaRPr lang="cs-CZ" sz="3600" dirty="0">
              <a:latin typeface="Bookman Old Style" charset="0"/>
            </a:endParaRPr>
          </a:p>
          <a:p>
            <a:pPr algn="ctr">
              <a:lnSpc>
                <a:spcPct val="120000"/>
              </a:lnSpc>
            </a:pPr>
            <a:endParaRPr lang="cs-CZ" sz="3600" dirty="0">
              <a:latin typeface="Bookman Old Style" charset="0"/>
            </a:endParaRPr>
          </a:p>
          <a:p>
            <a:pPr algn="ctr">
              <a:lnSpc>
                <a:spcPct val="120000"/>
              </a:lnSpc>
            </a:pPr>
            <a:r>
              <a:rPr lang="cs-CZ" sz="3600" dirty="0">
                <a:latin typeface="Bookman Old Style" charset="0"/>
              </a:rPr>
              <a:t>IKEM</a:t>
            </a:r>
            <a:endParaRPr lang="pt-BR" sz="3600" dirty="0">
              <a:latin typeface="Bookman Old Style" charset="0"/>
            </a:endParaRPr>
          </a:p>
        </p:txBody>
      </p:sp>
      <p:sp>
        <p:nvSpPr>
          <p:cNvPr id="5125" name="AutoShape 29" descr="2Q=="/>
          <p:cNvSpPr>
            <a:spLocks noChangeAspect="1" noChangeArrowheads="1"/>
          </p:cNvSpPr>
          <p:nvPr/>
        </p:nvSpPr>
        <p:spPr bwMode="auto">
          <a:xfrm>
            <a:off x="4357688" y="3181350"/>
            <a:ext cx="15716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/>
          </a:p>
        </p:txBody>
      </p:sp>
      <p:sp>
        <p:nvSpPr>
          <p:cNvPr id="5126" name="AutoShape 31" descr="2Q=="/>
          <p:cNvSpPr>
            <a:spLocks noChangeAspect="1" noChangeArrowheads="1"/>
          </p:cNvSpPr>
          <p:nvPr/>
        </p:nvSpPr>
        <p:spPr bwMode="auto">
          <a:xfrm>
            <a:off x="49911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12" name="Picture 2" descr="http://upload.wikimedia.org/wikipedia/commons/f/f5/Prague_Kr%C4%8D_IKEM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179" y="4259262"/>
            <a:ext cx="4316029" cy="2391250"/>
          </a:xfrm>
          <a:prstGeom prst="rect">
            <a:avLst/>
          </a:prstGeom>
          <a:noFill/>
          <a:effectLst>
            <a:reflection endPos="0" dir="5400000" sy="-100000" algn="bl" rotWithShape="0"/>
            <a:softEdge rad="8382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10287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>
              <a:latin typeface="Arial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>
              <a:latin typeface="Arial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0"/>
            <a:ext cx="8610600" cy="645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hape 53"/>
          <p:cNvSpPr>
            <a:spLocks noChangeArrowheads="1"/>
          </p:cNvSpPr>
          <p:nvPr/>
        </p:nvSpPr>
        <p:spPr bwMode="auto">
          <a:xfrm>
            <a:off x="1541463" y="1601788"/>
            <a:ext cx="720802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6" tIns="45716" rIns="45716" bIns="45716">
            <a:spAutoFit/>
          </a:bodyPr>
          <a:lstStyle/>
          <a:p>
            <a:pPr eaLnBrk="1" hangingPunct="1"/>
            <a:r>
              <a:rPr lang="cs-CZ" sz="2400" dirty="0" smtClean="0">
                <a:solidFill>
                  <a:srgbClr val="FF0000"/>
                </a:solidFill>
                <a:latin typeface="Calibri" charset="0"/>
                <a:cs typeface="Calibri" charset="0"/>
                <a:sym typeface="Helvetica" charset="0"/>
              </a:rPr>
              <a:t>PAST</a:t>
            </a:r>
            <a:endParaRPr lang="cs-CZ" sz="2400" dirty="0">
              <a:solidFill>
                <a:srgbClr val="FF0000"/>
              </a:solidFill>
              <a:latin typeface="Calibri" charset="0"/>
              <a:cs typeface="Calibri" charset="0"/>
              <a:sym typeface="Helvetica" charset="0"/>
            </a:endParaRPr>
          </a:p>
        </p:txBody>
      </p:sp>
      <p:sp>
        <p:nvSpPr>
          <p:cNvPr id="16387" name="Shape 54"/>
          <p:cNvSpPr>
            <a:spLocks noChangeArrowheads="1"/>
          </p:cNvSpPr>
          <p:nvPr/>
        </p:nvSpPr>
        <p:spPr bwMode="auto">
          <a:xfrm>
            <a:off x="6826250" y="1295400"/>
            <a:ext cx="1209067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6" tIns="45716" rIns="45716" bIns="45716">
            <a:spAutoFit/>
          </a:bodyPr>
          <a:lstStyle/>
          <a:p>
            <a:pPr eaLnBrk="1" hangingPunct="1"/>
            <a:r>
              <a:rPr lang="cs-CZ" sz="2400" dirty="0" smtClean="0">
                <a:solidFill>
                  <a:srgbClr val="FF0000"/>
                </a:solidFill>
                <a:latin typeface="Calibri" charset="0"/>
                <a:cs typeface="Calibri" charset="0"/>
                <a:sym typeface="Helvetica" charset="0"/>
              </a:rPr>
              <a:t>PRESENT</a:t>
            </a:r>
            <a:endParaRPr lang="cs-CZ" sz="2400" dirty="0">
              <a:solidFill>
                <a:srgbClr val="FF0000"/>
              </a:solidFill>
              <a:latin typeface="Calibri" charset="0"/>
              <a:cs typeface="Calibri" charset="0"/>
              <a:sym typeface="Helvetica" charset="0"/>
            </a:endParaRPr>
          </a:p>
        </p:txBody>
      </p:sp>
      <p:grpSp>
        <p:nvGrpSpPr>
          <p:cNvPr id="16388" name="Group 58"/>
          <p:cNvGrpSpPr>
            <a:grpSpLocks/>
          </p:cNvGrpSpPr>
          <p:nvPr/>
        </p:nvGrpSpPr>
        <p:grpSpPr bwMode="auto">
          <a:xfrm>
            <a:off x="1298575" y="3513138"/>
            <a:ext cx="1903552" cy="2149483"/>
            <a:chOff x="697277" y="1302311"/>
            <a:chExt cx="2404828" cy="3058278"/>
          </a:xfrm>
        </p:grpSpPr>
        <p:sp>
          <p:nvSpPr>
            <p:cNvPr id="56" name="Shape 56"/>
            <p:cNvSpPr>
              <a:spLocks/>
            </p:cNvSpPr>
            <p:nvPr/>
          </p:nvSpPr>
          <p:spPr bwMode="auto">
            <a:xfrm>
              <a:off x="1583729" y="1302311"/>
              <a:ext cx="599660" cy="1843091"/>
            </a:xfrm>
            <a:custGeom>
              <a:avLst/>
              <a:gdLst>
                <a:gd name="T0" fmla="*/ 299830 w 21600"/>
                <a:gd name="T1" fmla="*/ 921546 h 21600"/>
                <a:gd name="T2" fmla="*/ 299830 w 21600"/>
                <a:gd name="T3" fmla="*/ 921546 h 21600"/>
                <a:gd name="T4" fmla="*/ 299830 w 21600"/>
                <a:gd name="T5" fmla="*/ 921546 h 21600"/>
                <a:gd name="T6" fmla="*/ 299830 w 21600"/>
                <a:gd name="T7" fmla="*/ 921546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0" y="18086"/>
                  </a:moveTo>
                  <a:lnTo>
                    <a:pt x="5400" y="18086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8086"/>
                  </a:lnTo>
                  <a:lnTo>
                    <a:pt x="21600" y="18086"/>
                  </a:lnTo>
                  <a:lnTo>
                    <a:pt x="10800" y="21600"/>
                  </a:lnTo>
                  <a:lnTo>
                    <a:pt x="0" y="18086"/>
                  </a:lnTo>
                  <a:close/>
                </a:path>
              </a:pathLst>
            </a:custGeom>
            <a:gradFill rotWithShape="1">
              <a:gsLst>
                <a:gs pos="0">
                  <a:srgbClr val="0065C3"/>
                </a:gs>
                <a:gs pos="100000">
                  <a:srgbClr val="9DB7FF"/>
                </a:gs>
              </a:gsLst>
              <a:lin ang="16200000"/>
            </a:gradFill>
            <a:ln>
              <a:noFill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16401" name="Shape 57"/>
            <p:cNvSpPr>
              <a:spLocks noChangeArrowheads="1"/>
            </p:cNvSpPr>
            <p:nvPr/>
          </p:nvSpPr>
          <p:spPr bwMode="auto">
            <a:xfrm>
              <a:off x="697277" y="3638051"/>
              <a:ext cx="2404828" cy="722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square" lIns="45719" tIns="45719" rIns="45719" bIns="45719">
              <a:spAutoFit/>
            </a:bodyPr>
            <a:lstStyle/>
            <a:p>
              <a:pPr eaLnBrk="1" hangingPunct="1"/>
              <a:r>
                <a:rPr lang="cs-CZ" sz="2700" dirty="0" smtClean="0">
                  <a:latin typeface="Calibri" charset="0"/>
                  <a:cs typeface="Calibri" charset="0"/>
                </a:rPr>
                <a:t>SURGERY</a:t>
              </a:r>
              <a:endParaRPr lang="cs-CZ" sz="2700" dirty="0">
                <a:latin typeface="Calibri" charset="0"/>
                <a:cs typeface="Calibri" charset="0"/>
              </a:endParaRPr>
            </a:p>
          </p:txBody>
        </p:sp>
      </p:grpSp>
      <p:sp>
        <p:nvSpPr>
          <p:cNvPr id="65" name="Shape 65"/>
          <p:cNvSpPr>
            <a:spLocks noChangeArrowheads="1"/>
          </p:cNvSpPr>
          <p:nvPr/>
        </p:nvSpPr>
        <p:spPr bwMode="auto">
          <a:xfrm>
            <a:off x="500063" y="2339975"/>
            <a:ext cx="3475037" cy="381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eaLnBrk="1" hangingPunct="1">
              <a:defRPr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390" name="Shape 57"/>
          <p:cNvSpPr>
            <a:spLocks noChangeArrowheads="1"/>
          </p:cNvSpPr>
          <p:nvPr/>
        </p:nvSpPr>
        <p:spPr bwMode="auto">
          <a:xfrm>
            <a:off x="663575" y="2447925"/>
            <a:ext cx="2685653" cy="48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4440" tIns="34440" rIns="34440" bIns="34440">
            <a:spAutoFit/>
          </a:bodyPr>
          <a:lstStyle/>
          <a:p>
            <a:pPr eaLnBrk="1" hangingPunct="1"/>
            <a:r>
              <a:rPr lang="cs-CZ" sz="2700" dirty="0">
                <a:latin typeface="Calibri" charset="0"/>
                <a:cs typeface="Calibri" charset="0"/>
              </a:rPr>
              <a:t>HGD, </a:t>
            </a:r>
            <a:r>
              <a:rPr lang="cs-CZ" sz="2700" dirty="0" smtClean="0">
                <a:latin typeface="Calibri" charset="0"/>
                <a:cs typeface="Calibri" charset="0"/>
              </a:rPr>
              <a:t>CARCINOMA</a:t>
            </a:r>
            <a:endParaRPr lang="cs-CZ" sz="2700" dirty="0">
              <a:latin typeface="Calibri" charset="0"/>
              <a:cs typeface="Calibri" charset="0"/>
            </a:endParaRPr>
          </a:p>
        </p:txBody>
      </p:sp>
      <p:grpSp>
        <p:nvGrpSpPr>
          <p:cNvPr id="16391" name="Skupina 1"/>
          <p:cNvGrpSpPr>
            <a:grpSpLocks/>
          </p:cNvGrpSpPr>
          <p:nvPr/>
        </p:nvGrpSpPr>
        <p:grpSpPr bwMode="auto">
          <a:xfrm>
            <a:off x="4737100" y="1860550"/>
            <a:ext cx="5126038" cy="4956175"/>
            <a:chOff x="4737100" y="1860550"/>
            <a:chExt cx="5125868" cy="4956175"/>
          </a:xfrm>
        </p:grpSpPr>
        <p:grpSp>
          <p:nvGrpSpPr>
            <p:cNvPr id="16393" name="Group 64"/>
            <p:cNvGrpSpPr>
              <a:grpSpLocks/>
            </p:cNvGrpSpPr>
            <p:nvPr/>
          </p:nvGrpSpPr>
          <p:grpSpPr bwMode="auto">
            <a:xfrm>
              <a:off x="5508625" y="2546350"/>
              <a:ext cx="2446334" cy="4270375"/>
              <a:chOff x="661536" y="837818"/>
              <a:chExt cx="3092338" cy="6074210"/>
            </a:xfrm>
          </p:grpSpPr>
          <p:sp>
            <p:nvSpPr>
              <p:cNvPr id="60" name="Shape 60"/>
              <p:cNvSpPr>
                <a:spLocks/>
              </p:cNvSpPr>
              <p:nvPr/>
            </p:nvSpPr>
            <p:spPr bwMode="auto">
              <a:xfrm>
                <a:off x="2535709" y="837818"/>
                <a:ext cx="670219" cy="1806457"/>
              </a:xfrm>
              <a:custGeom>
                <a:avLst/>
                <a:gdLst>
                  <a:gd name="T0" fmla="*/ 335110 w 21600"/>
                  <a:gd name="T1" fmla="*/ 903229 h 21600"/>
                  <a:gd name="T2" fmla="*/ 335110 w 21600"/>
                  <a:gd name="T3" fmla="*/ 903229 h 21600"/>
                  <a:gd name="T4" fmla="*/ 335110 w 21600"/>
                  <a:gd name="T5" fmla="*/ 903229 h 21600"/>
                  <a:gd name="T6" fmla="*/ 335110 w 21600"/>
                  <a:gd name="T7" fmla="*/ 903229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17592"/>
                    </a:moveTo>
                    <a:lnTo>
                      <a:pt x="5400" y="17592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7592"/>
                    </a:lnTo>
                    <a:lnTo>
                      <a:pt x="21600" y="17592"/>
                    </a:lnTo>
                    <a:lnTo>
                      <a:pt x="10800" y="21600"/>
                    </a:lnTo>
                    <a:lnTo>
                      <a:pt x="0" y="1759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65C3"/>
                  </a:gs>
                  <a:gs pos="100000">
                    <a:srgbClr val="9DB7FF"/>
                  </a:gs>
                </a:gsLst>
                <a:lin ang="16200000"/>
              </a:gradFill>
              <a:ln>
                <a:noFill/>
              </a:ln>
              <a:effectLst>
                <a:outerShdw blurRad="50800" dist="12700" rotWithShape="0">
                  <a:srgbClr val="00000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sp>
            <p:nvSpPr>
              <p:cNvPr id="62" name="Shape 62"/>
              <p:cNvSpPr>
                <a:spLocks/>
              </p:cNvSpPr>
              <p:nvPr/>
            </p:nvSpPr>
            <p:spPr bwMode="auto">
              <a:xfrm>
                <a:off x="2535709" y="3987827"/>
                <a:ext cx="670219" cy="1120003"/>
              </a:xfrm>
              <a:custGeom>
                <a:avLst/>
                <a:gdLst>
                  <a:gd name="T0" fmla="*/ 335110 w 21600"/>
                  <a:gd name="T1" fmla="*/ 560002 h 21600"/>
                  <a:gd name="T2" fmla="*/ 335110 w 21600"/>
                  <a:gd name="T3" fmla="*/ 560002 h 21600"/>
                  <a:gd name="T4" fmla="*/ 335110 w 21600"/>
                  <a:gd name="T5" fmla="*/ 560002 h 21600"/>
                  <a:gd name="T6" fmla="*/ 335110 w 21600"/>
                  <a:gd name="T7" fmla="*/ 560002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15137"/>
                    </a:moveTo>
                    <a:lnTo>
                      <a:pt x="5400" y="15137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5137"/>
                    </a:lnTo>
                    <a:lnTo>
                      <a:pt x="21600" y="15137"/>
                    </a:lnTo>
                    <a:lnTo>
                      <a:pt x="10800" y="21600"/>
                    </a:lnTo>
                    <a:lnTo>
                      <a:pt x="0" y="15137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65C3"/>
                  </a:gs>
                  <a:gs pos="100000">
                    <a:srgbClr val="9DB7FF"/>
                  </a:gs>
                </a:gsLst>
                <a:lin ang="16200000"/>
              </a:gradFill>
              <a:ln>
                <a:noFill/>
              </a:ln>
              <a:effectLst>
                <a:outerShdw blurRad="50800" dist="12700" rotWithShape="0">
                  <a:srgbClr val="00000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sp>
            <p:nvSpPr>
              <p:cNvPr id="16399" name="Shape 63"/>
              <p:cNvSpPr>
                <a:spLocks noChangeArrowheads="1"/>
              </p:cNvSpPr>
              <p:nvPr/>
            </p:nvSpPr>
            <p:spPr bwMode="auto">
              <a:xfrm>
                <a:off x="661536" y="5007673"/>
                <a:ext cx="3092338" cy="1904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wrap="none" lIns="45719" tIns="45719" rIns="45719" bIns="45719">
                <a:spAutoFit/>
              </a:bodyPr>
              <a:lstStyle/>
              <a:p>
                <a:pPr eaLnBrk="1" hangingPunct="1"/>
                <a:r>
                  <a:rPr lang="cs-CZ" sz="2700" dirty="0" smtClean="0">
                    <a:latin typeface="Calibri" charset="0"/>
                    <a:cs typeface="Calibri" charset="0"/>
                  </a:rPr>
                  <a:t>SURGERY </a:t>
                </a:r>
                <a:endParaRPr lang="cs-CZ" sz="2700" dirty="0">
                  <a:latin typeface="Calibri" charset="0"/>
                  <a:cs typeface="Calibri" charset="0"/>
                </a:endParaRPr>
              </a:p>
              <a:p>
                <a:pPr eaLnBrk="1" hangingPunct="1"/>
                <a:r>
                  <a:rPr lang="cs-CZ" sz="2700" dirty="0" smtClean="0">
                    <a:latin typeface="Calibri" charset="0"/>
                    <a:cs typeface="Calibri" charset="0"/>
                  </a:rPr>
                  <a:t>OR ENDOSCOPIC</a:t>
                </a:r>
                <a:endParaRPr lang="cs-CZ" sz="2700" dirty="0">
                  <a:latin typeface="Calibri" charset="0"/>
                  <a:cs typeface="Calibri" charset="0"/>
                </a:endParaRPr>
              </a:p>
              <a:p>
                <a:pPr eaLnBrk="1" hangingPunct="1"/>
                <a:r>
                  <a:rPr lang="cs-CZ" sz="2700" dirty="0" smtClean="0">
                    <a:latin typeface="Calibri" charset="0"/>
                    <a:cs typeface="Calibri" charset="0"/>
                  </a:rPr>
                  <a:t>THERAPY</a:t>
                </a:r>
                <a:endParaRPr lang="cs-CZ" sz="2700" dirty="0">
                  <a:latin typeface="Calibri" charset="0"/>
                  <a:cs typeface="Calibri" charset="0"/>
                </a:endParaRPr>
              </a:p>
            </p:txBody>
          </p:sp>
        </p:grpSp>
        <p:sp>
          <p:nvSpPr>
            <p:cNvPr id="66" name="Shape 66"/>
            <p:cNvSpPr>
              <a:spLocks noChangeArrowheads="1"/>
            </p:cNvSpPr>
            <p:nvPr/>
          </p:nvSpPr>
          <p:spPr bwMode="auto">
            <a:xfrm>
              <a:off x="4737100" y="1860550"/>
              <a:ext cx="5125868" cy="495617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400000"/>
              <a:headEnd/>
              <a:tailEnd/>
            </a:ln>
            <a:effectLst>
              <a:outerShdw blurRad="38100" dist="26940" dir="5400000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/>
            <a:p>
              <a:pPr eaLnBrk="1" hangingPunct="1">
                <a:defRPr sz="2400">
                  <a:solidFill>
                    <a:srgbClr val="FFFFFF"/>
                  </a:solidFill>
                </a:defRPr>
              </a:pPr>
              <a:endParaRPr sz="240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395" name="Shape 57"/>
            <p:cNvSpPr>
              <a:spLocks noChangeArrowheads="1"/>
            </p:cNvSpPr>
            <p:nvPr/>
          </p:nvSpPr>
          <p:spPr bwMode="auto">
            <a:xfrm>
              <a:off x="4941888" y="1860550"/>
              <a:ext cx="4470549" cy="485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34440" tIns="34440" rIns="34440" bIns="34440">
              <a:spAutoFit/>
            </a:bodyPr>
            <a:lstStyle/>
            <a:p>
              <a:pPr eaLnBrk="1" hangingPunct="1"/>
              <a:r>
                <a:rPr lang="cs-CZ" sz="2700" dirty="0">
                  <a:latin typeface="Calibri" charset="0"/>
                  <a:cs typeface="Calibri" charset="0"/>
                </a:rPr>
                <a:t>HGD, </a:t>
              </a:r>
              <a:r>
                <a:rPr lang="cs-CZ" sz="2700" dirty="0" smtClean="0">
                  <a:latin typeface="Calibri" charset="0"/>
                  <a:cs typeface="Calibri" charset="0"/>
                </a:rPr>
                <a:t>EARLY CANCER </a:t>
              </a:r>
              <a:r>
                <a:rPr lang="cs-CZ" sz="2700" dirty="0">
                  <a:latin typeface="Calibri" charset="0"/>
                  <a:cs typeface="Calibri" charset="0"/>
                </a:rPr>
                <a:t>(T1a, T1b)</a:t>
              </a:r>
            </a:p>
          </p:txBody>
        </p:sp>
        <p:sp>
          <p:nvSpPr>
            <p:cNvPr id="16396" name="Shape 57"/>
            <p:cNvSpPr>
              <a:spLocks noChangeArrowheads="1"/>
            </p:cNvSpPr>
            <p:nvPr/>
          </p:nvSpPr>
          <p:spPr bwMode="auto">
            <a:xfrm>
              <a:off x="4992688" y="3884613"/>
              <a:ext cx="3295744" cy="900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34440" tIns="34440" rIns="34440" bIns="34440">
              <a:spAutoFit/>
            </a:bodyPr>
            <a:lstStyle/>
            <a:p>
              <a:pPr eaLnBrk="1" hangingPunct="1"/>
              <a:r>
                <a:rPr lang="cs-CZ" sz="2700" dirty="0" smtClean="0">
                  <a:latin typeface="Calibri" charset="0"/>
                  <a:cs typeface="Calibri" charset="0"/>
                </a:rPr>
                <a:t>ENDOSCOPIC THERAPY</a:t>
              </a:r>
              <a:endParaRPr lang="cs-CZ" sz="2700" dirty="0">
                <a:latin typeface="Calibri" charset="0"/>
                <a:cs typeface="Calibri" charset="0"/>
              </a:endParaRPr>
            </a:p>
            <a:p>
              <a:pPr eaLnBrk="1" hangingPunct="1"/>
              <a:r>
                <a:rPr lang="cs-CZ" sz="2700" dirty="0">
                  <a:latin typeface="Calibri" charset="0"/>
                  <a:cs typeface="Calibri" charset="0"/>
                </a:rPr>
                <a:t>STAGING</a:t>
              </a:r>
            </a:p>
          </p:txBody>
        </p:sp>
      </p:grpSp>
      <p:sp>
        <p:nvSpPr>
          <p:cNvPr id="16392" name="Rectangle 2"/>
          <p:cNvSpPr>
            <a:spLocks noChangeArrowheads="1"/>
          </p:cNvSpPr>
          <p:nvPr/>
        </p:nvSpPr>
        <p:spPr bwMode="auto">
          <a:xfrm>
            <a:off x="500063" y="193675"/>
            <a:ext cx="9363075" cy="1084263"/>
          </a:xfrm>
          <a:prstGeom prst="rect">
            <a:avLst/>
          </a:prstGeom>
          <a:solidFill>
            <a:srgbClr val="F2F2F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cs-CZ" dirty="0" smtClean="0">
                <a:solidFill>
                  <a:srgbClr val="8A2C94"/>
                </a:solidFill>
                <a:latin typeface="Bookman Old Style" charset="0"/>
                <a:ea typeface="MS PGothic" charset="0"/>
                <a:cs typeface="Calibri" charset="0"/>
              </a:rPr>
              <a:t>PARADIGM SHIFT IN ESOPHAGEAL CANCER THERAPY</a:t>
            </a:r>
            <a:endParaRPr lang="en-US" sz="2400" b="1" dirty="0">
              <a:solidFill>
                <a:srgbClr val="8A2C94"/>
              </a:solidFill>
              <a:latin typeface="Bookman Old Style" charset="0"/>
              <a:ea typeface="MS PGothic" charset="0"/>
              <a:cs typeface="Calibri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R_jicen_kratece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6858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C:\Documents and Settings\rtg\Desktop\barrett_2011_AG\VIDEO001_Sladek _Frantisek_5410150603_00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2"/>
          <a:stretch>
            <a:fillRect/>
          </a:stretch>
        </p:blipFill>
        <p:spPr bwMode="auto">
          <a:xfrm>
            <a:off x="5337175" y="4583113"/>
            <a:ext cx="2500313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18436" name="Picture 2" descr="C:\Users\homa\Desktop\UEGW_2013_PREDNES\UEGW_BE\BE lesion\Petrů standa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25146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" descr="C:\Users\homa\Desktop\UEGW_2013_PREDNES\UEGW_BE\BE lesion\I 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-9525"/>
            <a:ext cx="2500313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 descr="C:\Users\homa\Desktop\UEGW_2013_PREDNES\UEGW_BE\BE lesion\Jirouše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495800"/>
            <a:ext cx="25225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6" descr="C:\Users\homa\Desktop\UEGW_2013_PREDNES\UEGW_BE\CASE_Bartek HOMA__.006\IMAGE003_Bartek HOMA__.ti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2343150"/>
            <a:ext cx="2500313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4" descr="F:\MARTINEK, M.D., PhD\RFA_pacierntui_video\soukup\CASE_Soukup_AFI\IMAGE004_Soukup_Josef_491118085.ti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6"/>
          <a:stretch>
            <a:fillRect/>
          </a:stretch>
        </p:blipFill>
        <p:spPr bwMode="auto">
          <a:xfrm>
            <a:off x="7961313" y="0"/>
            <a:ext cx="2325687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5" descr="C:\Documents and Settings\rtg\Desktop\barrett_2011_AG\VIDEO001_Kavan_Premysl_520720132_0001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-9525"/>
            <a:ext cx="262255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Zástupný symbol pro obsah 3" descr="1.TIF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8863"/>
            <a:ext cx="2514600" cy="225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8443" name="Picture 2" descr="C:\Users\homa\Desktop\endo_video_k prehrani\CASE_pavlista-homa__.048\IMAGE003_pavlista-homa__.tif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583113"/>
            <a:ext cx="2622550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2" descr="C:\Documents and Settings\rtg\My Documents\My Pictures\BJ_elearning_martinek\FIG11_BJ.bmp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3" y="2366963"/>
            <a:ext cx="235585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3" descr="fig_2_uvod.tif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3" y="4489450"/>
            <a:ext cx="2325687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7" descr="C:\Users\homa\Desktop\endo_video_k prehrani\CASE_Bednar HOMA__.036\IMAGE003_Bednar HOMA__.tif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343150"/>
            <a:ext cx="262255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ál 3"/>
          <p:cNvSpPr/>
          <p:nvPr/>
        </p:nvSpPr>
        <p:spPr>
          <a:xfrm>
            <a:off x="642938" y="257175"/>
            <a:ext cx="1044575" cy="8842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" name="Ovál 25"/>
          <p:cNvSpPr/>
          <p:nvPr/>
        </p:nvSpPr>
        <p:spPr>
          <a:xfrm>
            <a:off x="3679825" y="180975"/>
            <a:ext cx="1044575" cy="8858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7" name="Ovál 26"/>
          <p:cNvSpPr/>
          <p:nvPr/>
        </p:nvSpPr>
        <p:spPr>
          <a:xfrm>
            <a:off x="6510338" y="490538"/>
            <a:ext cx="1044575" cy="13684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8" name="Ovál 27"/>
          <p:cNvSpPr/>
          <p:nvPr/>
        </p:nvSpPr>
        <p:spPr>
          <a:xfrm>
            <a:off x="8488363" y="490538"/>
            <a:ext cx="1195387" cy="13223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414338" y="2687638"/>
            <a:ext cx="1577975" cy="13223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3287713" y="3173413"/>
            <a:ext cx="1303337" cy="13223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6161088" y="2343150"/>
            <a:ext cx="1304925" cy="10064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2" name="Ovál 31"/>
          <p:cNvSpPr/>
          <p:nvPr/>
        </p:nvSpPr>
        <p:spPr>
          <a:xfrm>
            <a:off x="8488363" y="2432050"/>
            <a:ext cx="1304925" cy="10064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3" name="Ovál 32"/>
          <p:cNvSpPr/>
          <p:nvPr/>
        </p:nvSpPr>
        <p:spPr>
          <a:xfrm>
            <a:off x="5913438" y="5483225"/>
            <a:ext cx="749300" cy="7381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3797300" y="4811713"/>
            <a:ext cx="1057275" cy="10810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642938" y="4811713"/>
            <a:ext cx="1447800" cy="12461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8328025" y="4702175"/>
            <a:ext cx="1758950" cy="18081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homa\Desktop\uegw_2015_rfa\CASE_novotny homa__.241\IMAGE009_novotny homa__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ál 2"/>
          <p:cNvSpPr/>
          <p:nvPr/>
        </p:nvSpPr>
        <p:spPr>
          <a:xfrm>
            <a:off x="2938463" y="1603375"/>
            <a:ext cx="3071812" cy="24590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solidFill>
            <a:srgbClr val="F2F2F2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>
                <a:solidFill>
                  <a:srgbClr val="003399"/>
                </a:solidFill>
                <a:latin typeface="Arial" charset="0"/>
                <a:ea typeface="MS PGothic" charset="0"/>
                <a:cs typeface="MS PGothic" charset="0"/>
              </a:rPr>
              <a:t>ENDOSKOPIC RESECTION</a:t>
            </a:r>
            <a:endParaRPr lang="cs-CZ" dirty="0">
              <a:solidFill>
                <a:srgbClr val="003399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3" name="converted_novotny2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63" y="1692275"/>
            <a:ext cx="6213475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solidFill>
            <a:srgbClr val="F2F2F2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dirty="0" smtClean="0">
                <a:solidFill>
                  <a:srgbClr val="003399"/>
                </a:solidFill>
                <a:latin typeface="Arial" charset="0"/>
                <a:ea typeface="MS PGothic" charset="0"/>
                <a:cs typeface="MS PGothic" charset="0"/>
              </a:rPr>
              <a:t>EARLY CARCINOMA, CURE</a:t>
            </a:r>
            <a:endParaRPr lang="cs-CZ" dirty="0">
              <a:solidFill>
                <a:srgbClr val="003399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21507" name="Obdélník 5"/>
          <p:cNvSpPr>
            <a:spLocks noChangeArrowheads="1"/>
          </p:cNvSpPr>
          <p:nvPr/>
        </p:nvSpPr>
        <p:spPr bwMode="auto">
          <a:xfrm>
            <a:off x="514350" y="1706563"/>
            <a:ext cx="256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/>
              <a:t>24x12x1-2 mm</a:t>
            </a:r>
          </a:p>
        </p:txBody>
      </p:sp>
      <p:sp>
        <p:nvSpPr>
          <p:cNvPr id="21508" name="Obdélník 7"/>
          <p:cNvSpPr>
            <a:spLocks noChangeArrowheads="1"/>
          </p:cNvSpPr>
          <p:nvPr/>
        </p:nvSpPr>
        <p:spPr bwMode="auto">
          <a:xfrm>
            <a:off x="4113213" y="1693863"/>
            <a:ext cx="51943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u="sng"/>
              <a:t>Staging:</a:t>
            </a:r>
            <a:r>
              <a:rPr lang="cs-CZ"/>
              <a:t> pT1a (m3), pNx, pMx, </a:t>
            </a:r>
          </a:p>
          <a:p>
            <a:r>
              <a:rPr lang="cs-CZ"/>
              <a:t>G 1, TCD 0, A 0, L 0, </a:t>
            </a:r>
          </a:p>
          <a:p>
            <a:r>
              <a:rPr lang="cs-CZ"/>
              <a:t>R 0 (VM0, HM0)</a:t>
            </a:r>
          </a:p>
        </p:txBody>
      </p:sp>
      <p:pic>
        <p:nvPicPr>
          <p:cNvPr id="21509" name="Picture 2" descr="C:\Users\homa\Downloads\FullSizeRende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2722563"/>
            <a:ext cx="2478087" cy="370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Obráze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13" y="3171825"/>
            <a:ext cx="2397125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Obrázek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88" y="3171825"/>
            <a:ext cx="2397125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209550" y="1381125"/>
            <a:ext cx="9804400" cy="3713163"/>
          </a:xfrm>
          <a:solidFill>
            <a:srgbClr val="FFFFFF"/>
          </a:solidFill>
        </p:spPr>
        <p:txBody>
          <a:bodyPr lIns="92075" tIns="46038" rIns="92075" bIns="46038"/>
          <a:lstStyle/>
          <a:p>
            <a:pPr>
              <a:lnSpc>
                <a:spcPct val="165000"/>
              </a:lnSpc>
              <a:buFontTx/>
              <a:buNone/>
            </a:pPr>
            <a:r>
              <a:rPr lang="cs-CZ" sz="36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5</a:t>
            </a:r>
            <a:r>
              <a:rPr lang="cs-CZ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-YEAR MORTALITY IN ENDOSCOPICALLY-TREATED PATIENTS IS SMALLER THAN 30</a:t>
            </a:r>
            <a:r>
              <a:rPr lang="cs-CZ" sz="36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-</a:t>
            </a:r>
            <a:r>
              <a:rPr lang="cs-CZ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DAY MORTALITY AFTER ESOPHAGEAL RESECTION</a:t>
            </a:r>
            <a:endParaRPr lang="cs-CZ" sz="360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alo 360 ballo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3"/>
          <a:stretch>
            <a:fillRect/>
          </a:stretch>
        </p:blipFill>
        <p:spPr bwMode="auto">
          <a:xfrm>
            <a:off x="693738" y="1411288"/>
            <a:ext cx="291465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14" descr="F:\RFA vše\FOTO A VIDEO RFA a BJ_vše\Foto original Kožner\sonda HALO 90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1411288"/>
            <a:ext cx="30464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6" name="Group 23"/>
          <p:cNvGrpSpPr>
            <a:grpSpLocks/>
          </p:cNvGrpSpPr>
          <p:nvPr/>
        </p:nvGrpSpPr>
        <p:grpSpPr bwMode="auto">
          <a:xfrm>
            <a:off x="693738" y="3341688"/>
            <a:ext cx="8858250" cy="3559175"/>
            <a:chOff x="437" y="2078"/>
            <a:chExt cx="5580" cy="2242"/>
          </a:xfrm>
        </p:grpSpPr>
        <p:pic>
          <p:nvPicPr>
            <p:cNvPr id="23558" name="Picture 10" descr="1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69" t="3448" r="5882" b="3447"/>
            <a:stretch>
              <a:fillRect/>
            </a:stretch>
          </p:blipFill>
          <p:spPr bwMode="auto">
            <a:xfrm>
              <a:off x="437" y="2078"/>
              <a:ext cx="1080" cy="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9" name="Picture 11" descr="2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1" t="7042" r="5882" b="8450"/>
            <a:stretch>
              <a:fillRect/>
            </a:stretch>
          </p:blipFill>
          <p:spPr bwMode="auto">
            <a:xfrm>
              <a:off x="1562" y="2078"/>
              <a:ext cx="1080" cy="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0" name="Picture 12" descr="3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 t="3789" r="6250" b="5302"/>
            <a:stretch>
              <a:fillRect/>
            </a:stretch>
          </p:blipFill>
          <p:spPr bwMode="auto">
            <a:xfrm>
              <a:off x="2687" y="2078"/>
              <a:ext cx="1080" cy="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1" name="Picture 14" descr="4.tif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99" t="4169" r="6668" b="8331"/>
            <a:stretch>
              <a:fillRect/>
            </a:stretch>
          </p:blipFill>
          <p:spPr bwMode="auto">
            <a:xfrm>
              <a:off x="3812" y="2078"/>
              <a:ext cx="1080" cy="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2" name="Picture 15" descr="5.tif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08" t="3847" r="10768" b="7690"/>
            <a:stretch>
              <a:fillRect/>
            </a:stretch>
          </p:blipFill>
          <p:spPr bwMode="auto">
            <a:xfrm>
              <a:off x="4937" y="2078"/>
              <a:ext cx="1080" cy="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3" name="Picture 16" descr="6.tif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03" t="3227" r="9679" b="12096"/>
            <a:stretch>
              <a:fillRect/>
            </a:stretch>
          </p:blipFill>
          <p:spPr bwMode="auto">
            <a:xfrm>
              <a:off x="1562" y="3246"/>
              <a:ext cx="1080" cy="1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4" name="Picture 17" descr="7.tif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01" t="8000" r="10399" b="7999"/>
            <a:stretch>
              <a:fillRect/>
            </a:stretch>
          </p:blipFill>
          <p:spPr bwMode="auto">
            <a:xfrm>
              <a:off x="437" y="3246"/>
              <a:ext cx="1080" cy="1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5" name="Picture 2" descr="C:\Documents and Settings\rtg\My Documents\My Pictures\VIDEO004_Jancar_Josef_6501281398_0001.jpg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25" t="4167" r="9375" b="4167"/>
            <a:stretch>
              <a:fillRect/>
            </a:stretch>
          </p:blipFill>
          <p:spPr bwMode="auto">
            <a:xfrm>
              <a:off x="2687" y="3246"/>
              <a:ext cx="1080" cy="1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6" name="Picture 4" descr="C:\Documents and Settings\rtg\My Documents\My Pictures\VIDEO002_Jancar_Josef_6501281398_0001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4" t="4099" r="7787" b="1639"/>
            <a:stretch>
              <a:fillRect/>
            </a:stretch>
          </p:blipFill>
          <p:spPr bwMode="auto">
            <a:xfrm>
              <a:off x="3812" y="3246"/>
              <a:ext cx="1080" cy="1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7" name="Picture 3" descr="C:\Documents and Settings\rtg\My Documents\My Pictures\VIDEO003_Jancar_Josef_6501281398_0001.jpg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05" t="3333" r="7483" b="6667"/>
            <a:stretch>
              <a:fillRect/>
            </a:stretch>
          </p:blipFill>
          <p:spPr bwMode="auto">
            <a:xfrm>
              <a:off x="4937" y="3246"/>
              <a:ext cx="1080" cy="1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57" name="Nadpis 1"/>
          <p:cNvSpPr>
            <a:spLocks/>
          </p:cNvSpPr>
          <p:nvPr/>
        </p:nvSpPr>
        <p:spPr bwMode="auto">
          <a:xfrm>
            <a:off x="514350" y="103188"/>
            <a:ext cx="9258300" cy="1143000"/>
          </a:xfrm>
          <a:prstGeom prst="rect">
            <a:avLst/>
          </a:prstGeom>
          <a:solidFill>
            <a:srgbClr val="F2F2F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cs-CZ" sz="3600" dirty="0" smtClean="0">
                <a:solidFill>
                  <a:srgbClr val="CC0066"/>
                </a:solidFill>
                <a:ea typeface="MS PGothic" charset="0"/>
                <a:cs typeface="MS PGothic" charset="0"/>
              </a:rPr>
              <a:t>RADIOFREQUENCY ABLATION</a:t>
            </a:r>
            <a:endParaRPr lang="cs-CZ" sz="3600" dirty="0">
              <a:solidFill>
                <a:srgbClr val="CC0066"/>
              </a:solidFill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MUDr. Jan Martínek, Ondřej Pavelka, Lukáš Příkazký a Barbora Polákov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1341438"/>
            <a:ext cx="8486775" cy="362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FA_kratce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6858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2560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25604" name="Rectangle 4"/>
          <p:cNvSpPr txBox="1">
            <a:spLocks noGrp="1" noChangeArrowheads="1"/>
          </p:cNvSpPr>
          <p:nvPr/>
        </p:nvSpPr>
        <p:spPr bwMode="auto">
          <a:xfrm>
            <a:off x="7353300" y="6248400"/>
            <a:ext cx="2732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2F66B6D7-1B10-144E-A59F-928A05F17B2B}" type="slidenum">
              <a:rPr lang="cs-CZ" sz="1600">
                <a:ea typeface="MS PGothic" charset="0"/>
                <a:cs typeface="MS PGothic" charset="0"/>
              </a:rPr>
              <a:pPr algn="r" eaLnBrk="1" hangingPunct="1"/>
              <a:t>21</a:t>
            </a:fld>
            <a:endParaRPr lang="cs-CZ" sz="1600">
              <a:ea typeface="MS PGothic" charset="0"/>
              <a:cs typeface="MS PGothic" charset="0"/>
            </a:endParaRPr>
          </a:p>
        </p:txBody>
      </p:sp>
      <p:pic>
        <p:nvPicPr>
          <p:cNvPr id="25605" name="Picture 3" descr="fig_2_uvod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636713"/>
            <a:ext cx="3660775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2" descr="C:\Documents and Settings\rtg\My Documents\My Pictures\kunik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88" y="2514600"/>
            <a:ext cx="2670175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3" descr="C:\Documents and Settings\rtg\My Documents\My Pictures\kunik_film_4_000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88" y="488950"/>
            <a:ext cx="2670175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4" descr="C:\Documents and Settings\rtg\My Documents\My Pictures\kunik_film_4_000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88" y="4854575"/>
            <a:ext cx="26701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Right Arrow 5"/>
          <p:cNvSpPr>
            <a:spLocks noChangeArrowheads="1"/>
          </p:cNvSpPr>
          <p:nvPr/>
        </p:nvSpPr>
        <p:spPr bwMode="auto">
          <a:xfrm>
            <a:off x="4432300" y="3205163"/>
            <a:ext cx="776288" cy="355600"/>
          </a:xfrm>
          <a:prstGeom prst="rightArrow">
            <a:avLst>
              <a:gd name="adj1" fmla="val 50000"/>
              <a:gd name="adj2" fmla="val 50028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1" hangingPunct="1"/>
            <a:endParaRPr lang="cs-CZ" sz="2400" i="1">
              <a:solidFill>
                <a:srgbClr val="00F3AE"/>
              </a:solidFill>
              <a:latin typeface="Arial CE" charset="0"/>
              <a:ea typeface="MS PGothic" charset="0"/>
              <a:cs typeface="MS PGothic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14350" y="5227638"/>
            <a:ext cx="4883819" cy="138499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dirty="0">
                <a:latin typeface="Bookman Old Style" charset="0"/>
              </a:rPr>
              <a:t>2x </a:t>
            </a:r>
            <a:r>
              <a:rPr lang="cs-CZ" dirty="0" err="1" smtClean="0">
                <a:latin typeface="Bookman Old Style" charset="0"/>
              </a:rPr>
              <a:t>endoscopic</a:t>
            </a:r>
            <a:r>
              <a:rPr lang="cs-CZ" dirty="0" smtClean="0">
                <a:latin typeface="Bookman Old Style" charset="0"/>
              </a:rPr>
              <a:t> </a:t>
            </a:r>
            <a:r>
              <a:rPr lang="cs-CZ" dirty="0" err="1" smtClean="0">
                <a:latin typeface="Bookman Old Style" charset="0"/>
              </a:rPr>
              <a:t>resection</a:t>
            </a:r>
            <a:endParaRPr lang="cs-CZ" dirty="0">
              <a:latin typeface="Bookman Old Style" charset="0"/>
            </a:endParaRPr>
          </a:p>
          <a:p>
            <a:endParaRPr lang="cs-CZ" dirty="0">
              <a:latin typeface="Bookman Old Style" charset="0"/>
            </a:endParaRPr>
          </a:p>
          <a:p>
            <a:r>
              <a:rPr lang="cs-CZ" dirty="0">
                <a:latin typeface="Bookman Old Style" charset="0"/>
              </a:rPr>
              <a:t>2x </a:t>
            </a:r>
            <a:r>
              <a:rPr lang="cs-CZ" dirty="0" err="1" smtClean="0">
                <a:latin typeface="Bookman Old Style" charset="0"/>
              </a:rPr>
              <a:t>radiofrequency</a:t>
            </a:r>
            <a:r>
              <a:rPr lang="cs-CZ" dirty="0" smtClean="0">
                <a:latin typeface="Bookman Old Style" charset="0"/>
              </a:rPr>
              <a:t> </a:t>
            </a:r>
            <a:r>
              <a:rPr lang="cs-CZ" dirty="0" err="1" smtClean="0">
                <a:latin typeface="Bookman Old Style" charset="0"/>
              </a:rPr>
              <a:t>ablation</a:t>
            </a:r>
            <a:endParaRPr lang="cs-CZ" dirty="0">
              <a:latin typeface="Bookman Old Styl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/>
          </p:cNvSpPr>
          <p:nvPr/>
        </p:nvSpPr>
        <p:spPr bwMode="auto">
          <a:xfrm>
            <a:off x="642938" y="311150"/>
            <a:ext cx="9258300" cy="1143000"/>
          </a:xfrm>
          <a:prstGeom prst="rect">
            <a:avLst/>
          </a:prstGeom>
          <a:solidFill>
            <a:srgbClr val="F2F2F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cs-CZ" sz="3600" dirty="0" smtClean="0">
                <a:solidFill>
                  <a:srgbClr val="003399"/>
                </a:solidFill>
              </a:rPr>
              <a:t>ENDOSKOPIC SUBMUCOSAL DISSECTION</a:t>
            </a:r>
            <a:endParaRPr lang="cs-CZ" sz="3600" dirty="0">
              <a:solidFill>
                <a:srgbClr val="003399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7" name="ESD_julek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3" y="1828800"/>
            <a:ext cx="8185150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>
              <a:latin typeface="Arial" charset="0"/>
            </a:endParaRPr>
          </a:p>
        </p:txBody>
      </p:sp>
      <p:sp>
        <p:nvSpPr>
          <p:cNvPr id="2765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>
              <a:latin typeface="Arial" charset="0"/>
            </a:endParaRPr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6413" y="0"/>
            <a:ext cx="4510087" cy="35512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" y="-20638"/>
            <a:ext cx="4562475" cy="34464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" y="3425825"/>
            <a:ext cx="4562475" cy="34321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6413" y="3587750"/>
            <a:ext cx="4510087" cy="32527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85800" y="2101850"/>
            <a:ext cx="9363075" cy="1520825"/>
          </a:xfrm>
          <a:prstGeom prst="rect">
            <a:avLst/>
          </a:prstGeom>
          <a:solidFill>
            <a:srgbClr val="F2F2F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cs-CZ" b="1" dirty="0" smtClean="0">
                <a:solidFill>
                  <a:srgbClr val="CC0099"/>
                </a:solidFill>
                <a:ea typeface="MS PGothic" charset="0"/>
                <a:cs typeface="MS PGothic" charset="0"/>
              </a:rPr>
              <a:t>SUBMUCOSAL ENDOSCOPY</a:t>
            </a:r>
            <a:endParaRPr lang="en-US" sz="2400" b="1" dirty="0">
              <a:solidFill>
                <a:srgbClr val="CC0099"/>
              </a:solidFill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420813" y="804863"/>
            <a:ext cx="7292975" cy="800100"/>
          </a:xfrm>
          <a:prstGeom prst="rect">
            <a:avLst/>
          </a:prstGeom>
          <a:solidFill>
            <a:srgbClr val="F2F2F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3000" b="1" dirty="0" smtClean="0">
                <a:solidFill>
                  <a:srgbClr val="72BFC5"/>
                </a:solidFill>
              </a:rPr>
              <a:t>SUBMUCOSA</a:t>
            </a:r>
            <a:endParaRPr lang="en-US" sz="3000" dirty="0">
              <a:solidFill>
                <a:srgbClr val="72BFC5"/>
              </a:solidFill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2362200"/>
            <a:ext cx="3605213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Vývojový diagram: magnetický disk 4"/>
          <p:cNvSpPr/>
          <p:nvPr/>
        </p:nvSpPr>
        <p:spPr>
          <a:xfrm rot="7596313">
            <a:off x="1321594" y="2626519"/>
            <a:ext cx="1800225" cy="2325687"/>
          </a:xfrm>
          <a:prstGeom prst="flowChartMagneticDisk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2363"/>
          </a:p>
        </p:txBody>
      </p:sp>
      <p:sp>
        <p:nvSpPr>
          <p:cNvPr id="7" name="Vývojový diagram: magnetický disk 6"/>
          <p:cNvSpPr/>
          <p:nvPr/>
        </p:nvSpPr>
        <p:spPr>
          <a:xfrm rot="7596313">
            <a:off x="1481137" y="2735263"/>
            <a:ext cx="1482725" cy="2089150"/>
          </a:xfrm>
          <a:prstGeom prst="flowChartMagneticDisk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2363" dirty="0"/>
          </a:p>
        </p:txBody>
      </p:sp>
      <p:grpSp>
        <p:nvGrpSpPr>
          <p:cNvPr id="8" name="Skupina 7"/>
          <p:cNvGrpSpPr>
            <a:grpSpLocks/>
          </p:cNvGrpSpPr>
          <p:nvPr/>
        </p:nvGrpSpPr>
        <p:grpSpPr bwMode="auto">
          <a:xfrm>
            <a:off x="1038225" y="2614613"/>
            <a:ext cx="2457450" cy="2444750"/>
            <a:chOff x="4776716" y="2415654"/>
            <a:chExt cx="2912352" cy="2898116"/>
          </a:xfrm>
        </p:grpSpPr>
        <p:sp>
          <p:nvSpPr>
            <p:cNvPr id="10" name="Volný tvar: obrazec 9"/>
            <p:cNvSpPr/>
            <p:nvPr/>
          </p:nvSpPr>
          <p:spPr>
            <a:xfrm rot="7596313">
              <a:off x="6767062" y="3488455"/>
              <a:ext cx="978585" cy="865428"/>
            </a:xfrm>
            <a:custGeom>
              <a:avLst/>
              <a:gdLst>
                <a:gd name="connsiteX0" fmla="*/ 978090 w 978090"/>
                <a:gd name="connsiteY0" fmla="*/ 36783 h 864747"/>
                <a:gd name="connsiteX1" fmla="*/ 959893 w 978090"/>
                <a:gd name="connsiteY1" fmla="*/ 389 h 864747"/>
                <a:gd name="connsiteX2" fmla="*/ 946245 w 978090"/>
                <a:gd name="connsiteY2" fmla="*/ 4938 h 864747"/>
                <a:gd name="connsiteX3" fmla="*/ 937147 w 978090"/>
                <a:gd name="connsiteY3" fmla="*/ 18586 h 864747"/>
                <a:gd name="connsiteX4" fmla="*/ 909851 w 978090"/>
                <a:gd name="connsiteY4" fmla="*/ 36783 h 864747"/>
                <a:gd name="connsiteX5" fmla="*/ 896203 w 978090"/>
                <a:gd name="connsiteY5" fmla="*/ 27684 h 864747"/>
                <a:gd name="connsiteX6" fmla="*/ 887105 w 978090"/>
                <a:gd name="connsiteY6" fmla="*/ 14037 h 864747"/>
                <a:gd name="connsiteX7" fmla="*/ 873457 w 978090"/>
                <a:gd name="connsiteY7" fmla="*/ 23135 h 864747"/>
                <a:gd name="connsiteX8" fmla="*/ 868908 w 978090"/>
                <a:gd name="connsiteY8" fmla="*/ 36783 h 864747"/>
                <a:gd name="connsiteX9" fmla="*/ 855260 w 978090"/>
                <a:gd name="connsiteY9" fmla="*/ 50431 h 864747"/>
                <a:gd name="connsiteX10" fmla="*/ 823415 w 978090"/>
                <a:gd name="connsiteY10" fmla="*/ 41332 h 864747"/>
                <a:gd name="connsiteX11" fmla="*/ 814317 w 978090"/>
                <a:gd name="connsiteY11" fmla="*/ 27684 h 864747"/>
                <a:gd name="connsiteX12" fmla="*/ 800669 w 978090"/>
                <a:gd name="connsiteY12" fmla="*/ 18586 h 864747"/>
                <a:gd name="connsiteX13" fmla="*/ 796120 w 978090"/>
                <a:gd name="connsiteY13" fmla="*/ 4938 h 864747"/>
                <a:gd name="connsiteX14" fmla="*/ 777923 w 978090"/>
                <a:gd name="connsiteY14" fmla="*/ 32234 h 864747"/>
                <a:gd name="connsiteX15" fmla="*/ 768824 w 978090"/>
                <a:gd name="connsiteY15" fmla="*/ 45881 h 864747"/>
                <a:gd name="connsiteX16" fmla="*/ 755176 w 978090"/>
                <a:gd name="connsiteY16" fmla="*/ 50431 h 864747"/>
                <a:gd name="connsiteX17" fmla="*/ 736979 w 978090"/>
                <a:gd name="connsiteY17" fmla="*/ 45881 h 864747"/>
                <a:gd name="connsiteX18" fmla="*/ 723332 w 978090"/>
                <a:gd name="connsiteY18" fmla="*/ 32234 h 864747"/>
                <a:gd name="connsiteX19" fmla="*/ 709684 w 978090"/>
                <a:gd name="connsiteY19" fmla="*/ 23135 h 864747"/>
                <a:gd name="connsiteX20" fmla="*/ 696036 w 978090"/>
                <a:gd name="connsiteY20" fmla="*/ 50431 h 864747"/>
                <a:gd name="connsiteX21" fmla="*/ 682388 w 978090"/>
                <a:gd name="connsiteY21" fmla="*/ 59529 h 864747"/>
                <a:gd name="connsiteX22" fmla="*/ 677839 w 978090"/>
                <a:gd name="connsiteY22" fmla="*/ 73177 h 864747"/>
                <a:gd name="connsiteX23" fmla="*/ 645994 w 978090"/>
                <a:gd name="connsiteY23" fmla="*/ 64078 h 864747"/>
                <a:gd name="connsiteX24" fmla="*/ 595952 w 978090"/>
                <a:gd name="connsiteY24" fmla="*/ 54980 h 864747"/>
                <a:gd name="connsiteX25" fmla="*/ 577755 w 978090"/>
                <a:gd name="connsiteY25" fmla="*/ 45881 h 864747"/>
                <a:gd name="connsiteX26" fmla="*/ 559558 w 978090"/>
                <a:gd name="connsiteY26" fmla="*/ 86825 h 864747"/>
                <a:gd name="connsiteX27" fmla="*/ 555009 w 978090"/>
                <a:gd name="connsiteY27" fmla="*/ 100472 h 864747"/>
                <a:gd name="connsiteX28" fmla="*/ 509517 w 978090"/>
                <a:gd name="connsiteY28" fmla="*/ 86825 h 864747"/>
                <a:gd name="connsiteX29" fmla="*/ 500418 w 978090"/>
                <a:gd name="connsiteY29" fmla="*/ 73177 h 864747"/>
                <a:gd name="connsiteX30" fmla="*/ 482221 w 978090"/>
                <a:gd name="connsiteY30" fmla="*/ 105022 h 864747"/>
                <a:gd name="connsiteX31" fmla="*/ 473123 w 978090"/>
                <a:gd name="connsiteY31" fmla="*/ 132317 h 864747"/>
                <a:gd name="connsiteX32" fmla="*/ 459475 w 978090"/>
                <a:gd name="connsiteY32" fmla="*/ 127768 h 864747"/>
                <a:gd name="connsiteX33" fmla="*/ 418532 w 978090"/>
                <a:gd name="connsiteY33" fmla="*/ 105022 h 864747"/>
                <a:gd name="connsiteX34" fmla="*/ 363941 w 978090"/>
                <a:gd name="connsiteY34" fmla="*/ 109571 h 864747"/>
                <a:gd name="connsiteX35" fmla="*/ 341194 w 978090"/>
                <a:gd name="connsiteY35" fmla="*/ 159613 h 864747"/>
                <a:gd name="connsiteX36" fmla="*/ 332096 w 978090"/>
                <a:gd name="connsiteY36" fmla="*/ 145965 h 864747"/>
                <a:gd name="connsiteX37" fmla="*/ 309349 w 978090"/>
                <a:gd name="connsiteY37" fmla="*/ 141416 h 864747"/>
                <a:gd name="connsiteX38" fmla="*/ 295702 w 978090"/>
                <a:gd name="connsiteY38" fmla="*/ 136866 h 864747"/>
                <a:gd name="connsiteX39" fmla="*/ 286603 w 978090"/>
                <a:gd name="connsiteY39" fmla="*/ 164162 h 864747"/>
                <a:gd name="connsiteX40" fmla="*/ 277505 w 978090"/>
                <a:gd name="connsiteY40" fmla="*/ 196007 h 864747"/>
                <a:gd name="connsiteX41" fmla="*/ 195618 w 978090"/>
                <a:gd name="connsiteY41" fmla="*/ 186908 h 864747"/>
                <a:gd name="connsiteX42" fmla="*/ 186520 w 978090"/>
                <a:gd name="connsiteY42" fmla="*/ 200556 h 864747"/>
                <a:gd name="connsiteX43" fmla="*/ 181970 w 978090"/>
                <a:gd name="connsiteY43" fmla="*/ 236950 h 864747"/>
                <a:gd name="connsiteX44" fmla="*/ 177421 w 978090"/>
                <a:gd name="connsiteY44" fmla="*/ 250598 h 864747"/>
                <a:gd name="connsiteX45" fmla="*/ 163773 w 978090"/>
                <a:gd name="connsiteY45" fmla="*/ 255147 h 864747"/>
                <a:gd name="connsiteX46" fmla="*/ 109182 w 978090"/>
                <a:gd name="connsiteY46" fmla="*/ 259696 h 864747"/>
                <a:gd name="connsiteX47" fmla="*/ 113732 w 978090"/>
                <a:gd name="connsiteY47" fmla="*/ 291541 h 864747"/>
                <a:gd name="connsiteX48" fmla="*/ 118281 w 978090"/>
                <a:gd name="connsiteY48" fmla="*/ 305189 h 864747"/>
                <a:gd name="connsiteX49" fmla="*/ 113732 w 978090"/>
                <a:gd name="connsiteY49" fmla="*/ 318837 h 864747"/>
                <a:gd name="connsiteX50" fmla="*/ 109182 w 978090"/>
                <a:gd name="connsiteY50" fmla="*/ 350681 h 864747"/>
                <a:gd name="connsiteX51" fmla="*/ 95535 w 978090"/>
                <a:gd name="connsiteY51" fmla="*/ 355231 h 864747"/>
                <a:gd name="connsiteX52" fmla="*/ 54591 w 978090"/>
                <a:gd name="connsiteY52" fmla="*/ 337034 h 864747"/>
                <a:gd name="connsiteX53" fmla="*/ 27296 w 978090"/>
                <a:gd name="connsiteY53" fmla="*/ 341583 h 864747"/>
                <a:gd name="connsiteX54" fmla="*/ 54591 w 978090"/>
                <a:gd name="connsiteY54" fmla="*/ 359780 h 864747"/>
                <a:gd name="connsiteX55" fmla="*/ 68239 w 978090"/>
                <a:gd name="connsiteY55" fmla="*/ 368878 h 864747"/>
                <a:gd name="connsiteX56" fmla="*/ 72788 w 978090"/>
                <a:gd name="connsiteY56" fmla="*/ 382526 h 864747"/>
                <a:gd name="connsiteX57" fmla="*/ 81887 w 978090"/>
                <a:gd name="connsiteY57" fmla="*/ 396174 h 864747"/>
                <a:gd name="connsiteX58" fmla="*/ 86436 w 978090"/>
                <a:gd name="connsiteY58" fmla="*/ 414371 h 864747"/>
                <a:gd name="connsiteX59" fmla="*/ 59141 w 978090"/>
                <a:gd name="connsiteY59" fmla="*/ 441666 h 864747"/>
                <a:gd name="connsiteX60" fmla="*/ 45493 w 978090"/>
                <a:gd name="connsiteY60" fmla="*/ 455314 h 864747"/>
                <a:gd name="connsiteX61" fmla="*/ 18197 w 978090"/>
                <a:gd name="connsiteY61" fmla="*/ 473511 h 864747"/>
                <a:gd name="connsiteX62" fmla="*/ 13648 w 978090"/>
                <a:gd name="connsiteY62" fmla="*/ 487159 h 864747"/>
                <a:gd name="connsiteX63" fmla="*/ 0 w 978090"/>
                <a:gd name="connsiteY63" fmla="*/ 491708 h 864747"/>
                <a:gd name="connsiteX64" fmla="*/ 13648 w 978090"/>
                <a:gd name="connsiteY64" fmla="*/ 496258 h 864747"/>
                <a:gd name="connsiteX65" fmla="*/ 104633 w 978090"/>
                <a:gd name="connsiteY65" fmla="*/ 500807 h 864747"/>
                <a:gd name="connsiteX66" fmla="*/ 100084 w 978090"/>
                <a:gd name="connsiteY66" fmla="*/ 528102 h 864747"/>
                <a:gd name="connsiteX67" fmla="*/ 86436 w 978090"/>
                <a:gd name="connsiteY67" fmla="*/ 546299 h 864747"/>
                <a:gd name="connsiteX68" fmla="*/ 68239 w 978090"/>
                <a:gd name="connsiteY68" fmla="*/ 578144 h 864747"/>
                <a:gd name="connsiteX69" fmla="*/ 54591 w 978090"/>
                <a:gd name="connsiteY69" fmla="*/ 609989 h 864747"/>
                <a:gd name="connsiteX70" fmla="*/ 50042 w 978090"/>
                <a:gd name="connsiteY70" fmla="*/ 623637 h 864747"/>
                <a:gd name="connsiteX71" fmla="*/ 77338 w 978090"/>
                <a:gd name="connsiteY71" fmla="*/ 614538 h 864747"/>
                <a:gd name="connsiteX72" fmla="*/ 145576 w 978090"/>
                <a:gd name="connsiteY72" fmla="*/ 609989 h 864747"/>
                <a:gd name="connsiteX73" fmla="*/ 159224 w 978090"/>
                <a:gd name="connsiteY73" fmla="*/ 605440 h 864747"/>
                <a:gd name="connsiteX74" fmla="*/ 172872 w 978090"/>
                <a:gd name="connsiteY74" fmla="*/ 609989 h 864747"/>
                <a:gd name="connsiteX75" fmla="*/ 177421 w 978090"/>
                <a:gd name="connsiteY75" fmla="*/ 623637 h 864747"/>
                <a:gd name="connsiteX76" fmla="*/ 181970 w 978090"/>
                <a:gd name="connsiteY76" fmla="*/ 646383 h 864747"/>
                <a:gd name="connsiteX77" fmla="*/ 186520 w 978090"/>
                <a:gd name="connsiteY77" fmla="*/ 700974 h 864747"/>
                <a:gd name="connsiteX78" fmla="*/ 200167 w 978090"/>
                <a:gd name="connsiteY78" fmla="*/ 696425 h 864747"/>
                <a:gd name="connsiteX79" fmla="*/ 241111 w 978090"/>
                <a:gd name="connsiteY79" fmla="*/ 673678 h 864747"/>
                <a:gd name="connsiteX80" fmla="*/ 245660 w 978090"/>
                <a:gd name="connsiteY80" fmla="*/ 687326 h 864747"/>
                <a:gd name="connsiteX81" fmla="*/ 254758 w 978090"/>
                <a:gd name="connsiteY81" fmla="*/ 751016 h 864747"/>
                <a:gd name="connsiteX82" fmla="*/ 282054 w 978090"/>
                <a:gd name="connsiteY82" fmla="*/ 741917 h 864747"/>
                <a:gd name="connsiteX83" fmla="*/ 291152 w 978090"/>
                <a:gd name="connsiteY83" fmla="*/ 728269 h 864747"/>
                <a:gd name="connsiteX84" fmla="*/ 295702 w 978090"/>
                <a:gd name="connsiteY84" fmla="*/ 714622 h 864747"/>
                <a:gd name="connsiteX85" fmla="*/ 309349 w 978090"/>
                <a:gd name="connsiteY85" fmla="*/ 710072 h 864747"/>
                <a:gd name="connsiteX86" fmla="*/ 322997 w 978090"/>
                <a:gd name="connsiteY86" fmla="*/ 801058 h 864747"/>
                <a:gd name="connsiteX87" fmla="*/ 341194 w 978090"/>
                <a:gd name="connsiteY87" fmla="*/ 773762 h 864747"/>
                <a:gd name="connsiteX88" fmla="*/ 345744 w 978090"/>
                <a:gd name="connsiteY88" fmla="*/ 760114 h 864747"/>
                <a:gd name="connsiteX89" fmla="*/ 359391 w 978090"/>
                <a:gd name="connsiteY89" fmla="*/ 751016 h 864747"/>
                <a:gd name="connsiteX90" fmla="*/ 368490 w 978090"/>
                <a:gd name="connsiteY90" fmla="*/ 737368 h 864747"/>
                <a:gd name="connsiteX91" fmla="*/ 386687 w 978090"/>
                <a:gd name="connsiteY91" fmla="*/ 769213 h 864747"/>
                <a:gd name="connsiteX92" fmla="*/ 391236 w 978090"/>
                <a:gd name="connsiteY92" fmla="*/ 782861 h 864747"/>
                <a:gd name="connsiteX93" fmla="*/ 400335 w 978090"/>
                <a:gd name="connsiteY93" fmla="*/ 814705 h 864747"/>
                <a:gd name="connsiteX94" fmla="*/ 418532 w 978090"/>
                <a:gd name="connsiteY94" fmla="*/ 810156 h 864747"/>
                <a:gd name="connsiteX95" fmla="*/ 432179 w 978090"/>
                <a:gd name="connsiteY95" fmla="*/ 778311 h 864747"/>
                <a:gd name="connsiteX96" fmla="*/ 436729 w 978090"/>
                <a:gd name="connsiteY96" fmla="*/ 764664 h 864747"/>
                <a:gd name="connsiteX97" fmla="*/ 454926 w 978090"/>
                <a:gd name="connsiteY97" fmla="*/ 819255 h 864747"/>
                <a:gd name="connsiteX98" fmla="*/ 459475 w 978090"/>
                <a:gd name="connsiteY98" fmla="*/ 832902 h 864747"/>
                <a:gd name="connsiteX99" fmla="*/ 473123 w 978090"/>
                <a:gd name="connsiteY99" fmla="*/ 837452 h 864747"/>
                <a:gd name="connsiteX100" fmla="*/ 486770 w 978090"/>
                <a:gd name="connsiteY100" fmla="*/ 828353 h 864747"/>
                <a:gd name="connsiteX101" fmla="*/ 509517 w 978090"/>
                <a:gd name="connsiteY101" fmla="*/ 787410 h 864747"/>
                <a:gd name="connsiteX102" fmla="*/ 523164 w 978090"/>
                <a:gd name="connsiteY102" fmla="*/ 791959 h 864747"/>
                <a:gd name="connsiteX103" fmla="*/ 536812 w 978090"/>
                <a:gd name="connsiteY103" fmla="*/ 819255 h 864747"/>
                <a:gd name="connsiteX104" fmla="*/ 545911 w 978090"/>
                <a:gd name="connsiteY104" fmla="*/ 832902 h 864747"/>
                <a:gd name="connsiteX105" fmla="*/ 568657 w 978090"/>
                <a:gd name="connsiteY105" fmla="*/ 864747 h 864747"/>
                <a:gd name="connsiteX106" fmla="*/ 586854 w 978090"/>
                <a:gd name="connsiteY106" fmla="*/ 823804 h 864747"/>
                <a:gd name="connsiteX107" fmla="*/ 600502 w 978090"/>
                <a:gd name="connsiteY107" fmla="*/ 819255 h 864747"/>
                <a:gd name="connsiteX108" fmla="*/ 609600 w 978090"/>
                <a:gd name="connsiteY108" fmla="*/ 832902 h 864747"/>
                <a:gd name="connsiteX109" fmla="*/ 623248 w 978090"/>
                <a:gd name="connsiteY109" fmla="*/ 860198 h 864747"/>
                <a:gd name="connsiteX110" fmla="*/ 636896 w 978090"/>
                <a:gd name="connsiteY110" fmla="*/ 864747 h 864747"/>
                <a:gd name="connsiteX111" fmla="*/ 668741 w 978090"/>
                <a:gd name="connsiteY111" fmla="*/ 855649 h 864747"/>
                <a:gd name="connsiteX112" fmla="*/ 673290 w 978090"/>
                <a:gd name="connsiteY112" fmla="*/ 842001 h 864747"/>
                <a:gd name="connsiteX113" fmla="*/ 682388 w 978090"/>
                <a:gd name="connsiteY113" fmla="*/ 828353 h 864747"/>
                <a:gd name="connsiteX114" fmla="*/ 686938 w 978090"/>
                <a:gd name="connsiteY114" fmla="*/ 842001 h 864747"/>
                <a:gd name="connsiteX115" fmla="*/ 700585 w 978090"/>
                <a:gd name="connsiteY115" fmla="*/ 851099 h 864747"/>
                <a:gd name="connsiteX116" fmla="*/ 700585 w 978090"/>
                <a:gd name="connsiteY116" fmla="*/ 864747 h 864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978090" h="864747">
                  <a:moveTo>
                    <a:pt x="978090" y="36783"/>
                  </a:moveTo>
                  <a:cubicBezTo>
                    <a:pt x="977624" y="35617"/>
                    <a:pt x="966381" y="2984"/>
                    <a:pt x="959893" y="389"/>
                  </a:cubicBezTo>
                  <a:cubicBezTo>
                    <a:pt x="955441" y="-1392"/>
                    <a:pt x="950794" y="3422"/>
                    <a:pt x="946245" y="4938"/>
                  </a:cubicBezTo>
                  <a:cubicBezTo>
                    <a:pt x="943212" y="9487"/>
                    <a:pt x="941262" y="14986"/>
                    <a:pt x="937147" y="18586"/>
                  </a:cubicBezTo>
                  <a:cubicBezTo>
                    <a:pt x="928917" y="25787"/>
                    <a:pt x="909851" y="36783"/>
                    <a:pt x="909851" y="36783"/>
                  </a:cubicBezTo>
                  <a:cubicBezTo>
                    <a:pt x="905302" y="33750"/>
                    <a:pt x="900069" y="31550"/>
                    <a:pt x="896203" y="27684"/>
                  </a:cubicBezTo>
                  <a:cubicBezTo>
                    <a:pt x="892337" y="23818"/>
                    <a:pt x="892466" y="15109"/>
                    <a:pt x="887105" y="14037"/>
                  </a:cubicBezTo>
                  <a:cubicBezTo>
                    <a:pt x="881744" y="12965"/>
                    <a:pt x="878006" y="20102"/>
                    <a:pt x="873457" y="23135"/>
                  </a:cubicBezTo>
                  <a:cubicBezTo>
                    <a:pt x="871941" y="27684"/>
                    <a:pt x="871568" y="32793"/>
                    <a:pt x="868908" y="36783"/>
                  </a:cubicBezTo>
                  <a:cubicBezTo>
                    <a:pt x="865339" y="42136"/>
                    <a:pt x="861446" y="48664"/>
                    <a:pt x="855260" y="50431"/>
                  </a:cubicBezTo>
                  <a:lnTo>
                    <a:pt x="823415" y="41332"/>
                  </a:lnTo>
                  <a:cubicBezTo>
                    <a:pt x="820382" y="36783"/>
                    <a:pt x="818183" y="31550"/>
                    <a:pt x="814317" y="27684"/>
                  </a:cubicBezTo>
                  <a:cubicBezTo>
                    <a:pt x="810451" y="23818"/>
                    <a:pt x="804085" y="22855"/>
                    <a:pt x="800669" y="18586"/>
                  </a:cubicBezTo>
                  <a:cubicBezTo>
                    <a:pt x="797673" y="14841"/>
                    <a:pt x="797636" y="9487"/>
                    <a:pt x="796120" y="4938"/>
                  </a:cubicBezTo>
                  <a:lnTo>
                    <a:pt x="777923" y="32234"/>
                  </a:lnTo>
                  <a:cubicBezTo>
                    <a:pt x="774890" y="36783"/>
                    <a:pt x="774011" y="44152"/>
                    <a:pt x="768824" y="45881"/>
                  </a:cubicBezTo>
                  <a:lnTo>
                    <a:pt x="755176" y="50431"/>
                  </a:lnTo>
                  <a:cubicBezTo>
                    <a:pt x="749110" y="48914"/>
                    <a:pt x="742408" y="48983"/>
                    <a:pt x="736979" y="45881"/>
                  </a:cubicBezTo>
                  <a:cubicBezTo>
                    <a:pt x="731393" y="42689"/>
                    <a:pt x="728274" y="36352"/>
                    <a:pt x="723332" y="32234"/>
                  </a:cubicBezTo>
                  <a:cubicBezTo>
                    <a:pt x="719132" y="28734"/>
                    <a:pt x="714233" y="26168"/>
                    <a:pt x="709684" y="23135"/>
                  </a:cubicBezTo>
                  <a:cubicBezTo>
                    <a:pt x="705984" y="34236"/>
                    <a:pt x="704856" y="41612"/>
                    <a:pt x="696036" y="50431"/>
                  </a:cubicBezTo>
                  <a:cubicBezTo>
                    <a:pt x="692170" y="54297"/>
                    <a:pt x="686937" y="56496"/>
                    <a:pt x="682388" y="59529"/>
                  </a:cubicBezTo>
                  <a:cubicBezTo>
                    <a:pt x="680872" y="64078"/>
                    <a:pt x="682291" y="71396"/>
                    <a:pt x="677839" y="73177"/>
                  </a:cubicBezTo>
                  <a:cubicBezTo>
                    <a:pt x="674068" y="74686"/>
                    <a:pt x="650940" y="65067"/>
                    <a:pt x="645994" y="64078"/>
                  </a:cubicBezTo>
                  <a:cubicBezTo>
                    <a:pt x="564458" y="47770"/>
                    <a:pt x="649917" y="68470"/>
                    <a:pt x="595952" y="54980"/>
                  </a:cubicBezTo>
                  <a:cubicBezTo>
                    <a:pt x="592121" y="43488"/>
                    <a:pt x="593718" y="33111"/>
                    <a:pt x="577755" y="45881"/>
                  </a:cubicBezTo>
                  <a:cubicBezTo>
                    <a:pt x="567926" y="53745"/>
                    <a:pt x="562337" y="78488"/>
                    <a:pt x="559558" y="86825"/>
                  </a:cubicBezTo>
                  <a:lnTo>
                    <a:pt x="555009" y="100472"/>
                  </a:lnTo>
                  <a:cubicBezTo>
                    <a:pt x="534965" y="97609"/>
                    <a:pt x="523309" y="100617"/>
                    <a:pt x="509517" y="86825"/>
                  </a:cubicBezTo>
                  <a:cubicBezTo>
                    <a:pt x="505651" y="82959"/>
                    <a:pt x="503451" y="77726"/>
                    <a:pt x="500418" y="73177"/>
                  </a:cubicBezTo>
                  <a:cubicBezTo>
                    <a:pt x="478569" y="87742"/>
                    <a:pt x="490341" y="75248"/>
                    <a:pt x="482221" y="105022"/>
                  </a:cubicBezTo>
                  <a:cubicBezTo>
                    <a:pt x="479698" y="114275"/>
                    <a:pt x="473123" y="132317"/>
                    <a:pt x="473123" y="132317"/>
                  </a:cubicBezTo>
                  <a:cubicBezTo>
                    <a:pt x="468574" y="130801"/>
                    <a:pt x="463667" y="130097"/>
                    <a:pt x="459475" y="127768"/>
                  </a:cubicBezTo>
                  <a:cubicBezTo>
                    <a:pt x="412545" y="101696"/>
                    <a:pt x="449413" y="115316"/>
                    <a:pt x="418532" y="105022"/>
                  </a:cubicBezTo>
                  <a:cubicBezTo>
                    <a:pt x="400335" y="106538"/>
                    <a:pt x="376853" y="96659"/>
                    <a:pt x="363941" y="109571"/>
                  </a:cubicBezTo>
                  <a:cubicBezTo>
                    <a:pt x="314269" y="159243"/>
                    <a:pt x="392378" y="172408"/>
                    <a:pt x="341194" y="159613"/>
                  </a:cubicBezTo>
                  <a:cubicBezTo>
                    <a:pt x="338161" y="155064"/>
                    <a:pt x="336843" y="148678"/>
                    <a:pt x="332096" y="145965"/>
                  </a:cubicBezTo>
                  <a:cubicBezTo>
                    <a:pt x="325382" y="142129"/>
                    <a:pt x="316851" y="143291"/>
                    <a:pt x="309349" y="141416"/>
                  </a:cubicBezTo>
                  <a:cubicBezTo>
                    <a:pt x="304697" y="140253"/>
                    <a:pt x="300251" y="138383"/>
                    <a:pt x="295702" y="136866"/>
                  </a:cubicBezTo>
                  <a:cubicBezTo>
                    <a:pt x="292669" y="145965"/>
                    <a:pt x="288929" y="154857"/>
                    <a:pt x="286603" y="164162"/>
                  </a:cubicBezTo>
                  <a:cubicBezTo>
                    <a:pt x="280891" y="187011"/>
                    <a:pt x="284031" y="176427"/>
                    <a:pt x="277505" y="196007"/>
                  </a:cubicBezTo>
                  <a:cubicBezTo>
                    <a:pt x="268281" y="194854"/>
                    <a:pt x="200556" y="186085"/>
                    <a:pt x="195618" y="186908"/>
                  </a:cubicBezTo>
                  <a:cubicBezTo>
                    <a:pt x="190225" y="187807"/>
                    <a:pt x="189553" y="196007"/>
                    <a:pt x="186520" y="200556"/>
                  </a:cubicBezTo>
                  <a:cubicBezTo>
                    <a:pt x="185003" y="212687"/>
                    <a:pt x="184157" y="224921"/>
                    <a:pt x="181970" y="236950"/>
                  </a:cubicBezTo>
                  <a:cubicBezTo>
                    <a:pt x="181112" y="241668"/>
                    <a:pt x="180812" y="247207"/>
                    <a:pt x="177421" y="250598"/>
                  </a:cubicBezTo>
                  <a:cubicBezTo>
                    <a:pt x="174030" y="253989"/>
                    <a:pt x="168526" y="254513"/>
                    <a:pt x="163773" y="255147"/>
                  </a:cubicBezTo>
                  <a:cubicBezTo>
                    <a:pt x="145673" y="257560"/>
                    <a:pt x="127379" y="258180"/>
                    <a:pt x="109182" y="259696"/>
                  </a:cubicBezTo>
                  <a:cubicBezTo>
                    <a:pt x="110699" y="270311"/>
                    <a:pt x="111629" y="281026"/>
                    <a:pt x="113732" y="291541"/>
                  </a:cubicBezTo>
                  <a:cubicBezTo>
                    <a:pt x="114672" y="296243"/>
                    <a:pt x="118281" y="300394"/>
                    <a:pt x="118281" y="305189"/>
                  </a:cubicBezTo>
                  <a:cubicBezTo>
                    <a:pt x="118281" y="309984"/>
                    <a:pt x="115248" y="314288"/>
                    <a:pt x="113732" y="318837"/>
                  </a:cubicBezTo>
                  <a:cubicBezTo>
                    <a:pt x="112215" y="329452"/>
                    <a:pt x="113977" y="341091"/>
                    <a:pt x="109182" y="350681"/>
                  </a:cubicBezTo>
                  <a:cubicBezTo>
                    <a:pt x="107038" y="354970"/>
                    <a:pt x="100301" y="355761"/>
                    <a:pt x="95535" y="355231"/>
                  </a:cubicBezTo>
                  <a:cubicBezTo>
                    <a:pt x="76047" y="353066"/>
                    <a:pt x="68811" y="346513"/>
                    <a:pt x="54591" y="337034"/>
                  </a:cubicBezTo>
                  <a:lnTo>
                    <a:pt x="27296" y="341583"/>
                  </a:lnTo>
                  <a:cubicBezTo>
                    <a:pt x="27296" y="352518"/>
                    <a:pt x="45493" y="353714"/>
                    <a:pt x="54591" y="359780"/>
                  </a:cubicBezTo>
                  <a:lnTo>
                    <a:pt x="68239" y="368878"/>
                  </a:lnTo>
                  <a:cubicBezTo>
                    <a:pt x="69755" y="373427"/>
                    <a:pt x="70643" y="378237"/>
                    <a:pt x="72788" y="382526"/>
                  </a:cubicBezTo>
                  <a:cubicBezTo>
                    <a:pt x="75233" y="387416"/>
                    <a:pt x="79733" y="391148"/>
                    <a:pt x="81887" y="396174"/>
                  </a:cubicBezTo>
                  <a:cubicBezTo>
                    <a:pt x="84350" y="401921"/>
                    <a:pt x="84920" y="408305"/>
                    <a:pt x="86436" y="414371"/>
                  </a:cubicBezTo>
                  <a:lnTo>
                    <a:pt x="59141" y="441666"/>
                  </a:lnTo>
                  <a:cubicBezTo>
                    <a:pt x="54592" y="446215"/>
                    <a:pt x="50846" y="451745"/>
                    <a:pt x="45493" y="455314"/>
                  </a:cubicBezTo>
                  <a:lnTo>
                    <a:pt x="18197" y="473511"/>
                  </a:lnTo>
                  <a:cubicBezTo>
                    <a:pt x="16681" y="478060"/>
                    <a:pt x="17039" y="483768"/>
                    <a:pt x="13648" y="487159"/>
                  </a:cubicBezTo>
                  <a:cubicBezTo>
                    <a:pt x="10257" y="490550"/>
                    <a:pt x="0" y="486913"/>
                    <a:pt x="0" y="491708"/>
                  </a:cubicBezTo>
                  <a:cubicBezTo>
                    <a:pt x="0" y="496503"/>
                    <a:pt x="8871" y="495843"/>
                    <a:pt x="13648" y="496258"/>
                  </a:cubicBezTo>
                  <a:cubicBezTo>
                    <a:pt x="43900" y="498889"/>
                    <a:pt x="74305" y="499291"/>
                    <a:pt x="104633" y="500807"/>
                  </a:cubicBezTo>
                  <a:cubicBezTo>
                    <a:pt x="103117" y="509905"/>
                    <a:pt x="103510" y="519538"/>
                    <a:pt x="100084" y="528102"/>
                  </a:cubicBezTo>
                  <a:cubicBezTo>
                    <a:pt x="97268" y="535142"/>
                    <a:pt x="90843" y="540129"/>
                    <a:pt x="86436" y="546299"/>
                  </a:cubicBezTo>
                  <a:cubicBezTo>
                    <a:pt x="75722" y="561299"/>
                    <a:pt x="77122" y="560379"/>
                    <a:pt x="68239" y="578144"/>
                  </a:cubicBezTo>
                  <a:cubicBezTo>
                    <a:pt x="58771" y="616017"/>
                    <a:pt x="70300" y="578571"/>
                    <a:pt x="54591" y="609989"/>
                  </a:cubicBezTo>
                  <a:cubicBezTo>
                    <a:pt x="52446" y="614278"/>
                    <a:pt x="45340" y="622697"/>
                    <a:pt x="50042" y="623637"/>
                  </a:cubicBezTo>
                  <a:cubicBezTo>
                    <a:pt x="59447" y="625518"/>
                    <a:pt x="67768" y="615176"/>
                    <a:pt x="77338" y="614538"/>
                  </a:cubicBezTo>
                  <a:lnTo>
                    <a:pt x="145576" y="609989"/>
                  </a:lnTo>
                  <a:cubicBezTo>
                    <a:pt x="150125" y="608473"/>
                    <a:pt x="154429" y="605440"/>
                    <a:pt x="159224" y="605440"/>
                  </a:cubicBezTo>
                  <a:cubicBezTo>
                    <a:pt x="164019" y="605440"/>
                    <a:pt x="169481" y="606598"/>
                    <a:pt x="172872" y="609989"/>
                  </a:cubicBezTo>
                  <a:cubicBezTo>
                    <a:pt x="176263" y="613380"/>
                    <a:pt x="176258" y="618985"/>
                    <a:pt x="177421" y="623637"/>
                  </a:cubicBezTo>
                  <a:cubicBezTo>
                    <a:pt x="179296" y="631138"/>
                    <a:pt x="180454" y="638801"/>
                    <a:pt x="181970" y="646383"/>
                  </a:cubicBezTo>
                  <a:cubicBezTo>
                    <a:pt x="183487" y="664580"/>
                    <a:pt x="180280" y="683813"/>
                    <a:pt x="186520" y="700974"/>
                  </a:cubicBezTo>
                  <a:cubicBezTo>
                    <a:pt x="188159" y="705480"/>
                    <a:pt x="195975" y="698754"/>
                    <a:pt x="200167" y="696425"/>
                  </a:cubicBezTo>
                  <a:cubicBezTo>
                    <a:pt x="247098" y="670352"/>
                    <a:pt x="210228" y="683974"/>
                    <a:pt x="241111" y="673678"/>
                  </a:cubicBezTo>
                  <a:cubicBezTo>
                    <a:pt x="242627" y="678227"/>
                    <a:pt x="244827" y="682604"/>
                    <a:pt x="245660" y="687326"/>
                  </a:cubicBezTo>
                  <a:cubicBezTo>
                    <a:pt x="249387" y="708445"/>
                    <a:pt x="242862" y="733172"/>
                    <a:pt x="254758" y="751016"/>
                  </a:cubicBezTo>
                  <a:cubicBezTo>
                    <a:pt x="260078" y="758996"/>
                    <a:pt x="282054" y="741917"/>
                    <a:pt x="282054" y="741917"/>
                  </a:cubicBezTo>
                  <a:cubicBezTo>
                    <a:pt x="285087" y="737368"/>
                    <a:pt x="288707" y="733159"/>
                    <a:pt x="291152" y="728269"/>
                  </a:cubicBezTo>
                  <a:cubicBezTo>
                    <a:pt x="293297" y="723980"/>
                    <a:pt x="292311" y="718013"/>
                    <a:pt x="295702" y="714622"/>
                  </a:cubicBezTo>
                  <a:cubicBezTo>
                    <a:pt x="299093" y="711231"/>
                    <a:pt x="304800" y="711589"/>
                    <a:pt x="309349" y="710072"/>
                  </a:cubicBezTo>
                  <a:cubicBezTo>
                    <a:pt x="320458" y="776723"/>
                    <a:pt x="316160" y="746358"/>
                    <a:pt x="322997" y="801058"/>
                  </a:cubicBezTo>
                  <a:cubicBezTo>
                    <a:pt x="329063" y="791959"/>
                    <a:pt x="337736" y="784136"/>
                    <a:pt x="341194" y="773762"/>
                  </a:cubicBezTo>
                  <a:cubicBezTo>
                    <a:pt x="342711" y="769213"/>
                    <a:pt x="342748" y="763859"/>
                    <a:pt x="345744" y="760114"/>
                  </a:cubicBezTo>
                  <a:cubicBezTo>
                    <a:pt x="349159" y="755845"/>
                    <a:pt x="354842" y="754049"/>
                    <a:pt x="359391" y="751016"/>
                  </a:cubicBezTo>
                  <a:cubicBezTo>
                    <a:pt x="362424" y="746467"/>
                    <a:pt x="363413" y="739399"/>
                    <a:pt x="368490" y="737368"/>
                  </a:cubicBezTo>
                  <a:cubicBezTo>
                    <a:pt x="388386" y="729409"/>
                    <a:pt x="386163" y="766857"/>
                    <a:pt x="386687" y="769213"/>
                  </a:cubicBezTo>
                  <a:cubicBezTo>
                    <a:pt x="387727" y="773894"/>
                    <a:pt x="389919" y="778250"/>
                    <a:pt x="391236" y="782861"/>
                  </a:cubicBezTo>
                  <a:cubicBezTo>
                    <a:pt x="402650" y="822812"/>
                    <a:pt x="389434" y="782010"/>
                    <a:pt x="400335" y="814705"/>
                  </a:cubicBezTo>
                  <a:cubicBezTo>
                    <a:pt x="406401" y="813189"/>
                    <a:pt x="413330" y="813624"/>
                    <a:pt x="418532" y="810156"/>
                  </a:cubicBezTo>
                  <a:cubicBezTo>
                    <a:pt x="428309" y="803638"/>
                    <a:pt x="429493" y="787710"/>
                    <a:pt x="432179" y="778311"/>
                  </a:cubicBezTo>
                  <a:cubicBezTo>
                    <a:pt x="433496" y="773700"/>
                    <a:pt x="435212" y="769213"/>
                    <a:pt x="436729" y="764664"/>
                  </a:cubicBezTo>
                  <a:lnTo>
                    <a:pt x="454926" y="819255"/>
                  </a:lnTo>
                  <a:cubicBezTo>
                    <a:pt x="456442" y="823804"/>
                    <a:pt x="454926" y="831385"/>
                    <a:pt x="459475" y="832902"/>
                  </a:cubicBezTo>
                  <a:lnTo>
                    <a:pt x="473123" y="837452"/>
                  </a:lnTo>
                  <a:cubicBezTo>
                    <a:pt x="477672" y="834419"/>
                    <a:pt x="483170" y="832468"/>
                    <a:pt x="486770" y="828353"/>
                  </a:cubicBezTo>
                  <a:cubicBezTo>
                    <a:pt x="503616" y="809100"/>
                    <a:pt x="503268" y="806155"/>
                    <a:pt x="509517" y="787410"/>
                  </a:cubicBezTo>
                  <a:cubicBezTo>
                    <a:pt x="514066" y="788926"/>
                    <a:pt x="519420" y="788964"/>
                    <a:pt x="523164" y="791959"/>
                  </a:cubicBezTo>
                  <a:cubicBezTo>
                    <a:pt x="534031" y="800653"/>
                    <a:pt x="531316" y="808264"/>
                    <a:pt x="536812" y="819255"/>
                  </a:cubicBezTo>
                  <a:cubicBezTo>
                    <a:pt x="539257" y="824145"/>
                    <a:pt x="542878" y="828353"/>
                    <a:pt x="545911" y="832902"/>
                  </a:cubicBezTo>
                  <a:cubicBezTo>
                    <a:pt x="556525" y="864747"/>
                    <a:pt x="545910" y="857165"/>
                    <a:pt x="568657" y="864747"/>
                  </a:cubicBezTo>
                  <a:cubicBezTo>
                    <a:pt x="571438" y="856405"/>
                    <a:pt x="577022" y="831669"/>
                    <a:pt x="586854" y="823804"/>
                  </a:cubicBezTo>
                  <a:cubicBezTo>
                    <a:pt x="590599" y="820808"/>
                    <a:pt x="595953" y="820771"/>
                    <a:pt x="600502" y="819255"/>
                  </a:cubicBezTo>
                  <a:cubicBezTo>
                    <a:pt x="603535" y="823804"/>
                    <a:pt x="607155" y="828012"/>
                    <a:pt x="609600" y="832902"/>
                  </a:cubicBezTo>
                  <a:cubicBezTo>
                    <a:pt x="615095" y="843892"/>
                    <a:pt x="612382" y="851506"/>
                    <a:pt x="623248" y="860198"/>
                  </a:cubicBezTo>
                  <a:cubicBezTo>
                    <a:pt x="626993" y="863194"/>
                    <a:pt x="632347" y="863231"/>
                    <a:pt x="636896" y="864747"/>
                  </a:cubicBezTo>
                  <a:cubicBezTo>
                    <a:pt x="637053" y="864708"/>
                    <a:pt x="666566" y="857824"/>
                    <a:pt x="668741" y="855649"/>
                  </a:cubicBezTo>
                  <a:cubicBezTo>
                    <a:pt x="672132" y="852258"/>
                    <a:pt x="671146" y="846290"/>
                    <a:pt x="673290" y="842001"/>
                  </a:cubicBezTo>
                  <a:cubicBezTo>
                    <a:pt x="675735" y="837111"/>
                    <a:pt x="679355" y="832902"/>
                    <a:pt x="682388" y="828353"/>
                  </a:cubicBezTo>
                  <a:cubicBezTo>
                    <a:pt x="683905" y="832902"/>
                    <a:pt x="683942" y="838256"/>
                    <a:pt x="686938" y="842001"/>
                  </a:cubicBezTo>
                  <a:cubicBezTo>
                    <a:pt x="690353" y="846270"/>
                    <a:pt x="697772" y="846411"/>
                    <a:pt x="700585" y="851099"/>
                  </a:cubicBezTo>
                  <a:cubicBezTo>
                    <a:pt x="702926" y="855000"/>
                    <a:pt x="700585" y="860198"/>
                    <a:pt x="700585" y="86474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sz="2363"/>
            </a:p>
          </p:txBody>
        </p:sp>
        <p:sp>
          <p:nvSpPr>
            <p:cNvPr id="13" name="Volný tvar: obrazec 12"/>
            <p:cNvSpPr/>
            <p:nvPr/>
          </p:nvSpPr>
          <p:spPr>
            <a:xfrm rot="7596313">
              <a:off x="6020106" y="4179117"/>
              <a:ext cx="1358727" cy="910580"/>
            </a:xfrm>
            <a:custGeom>
              <a:avLst/>
              <a:gdLst>
                <a:gd name="connsiteX0" fmla="*/ 0 w 1359130"/>
                <a:gd name="connsiteY0" fmla="*/ 868680 h 910243"/>
                <a:gd name="connsiteX1" fmla="*/ 16625 w 1359130"/>
                <a:gd name="connsiteY1" fmla="*/ 847898 h 910243"/>
                <a:gd name="connsiteX2" fmla="*/ 41563 w 1359130"/>
                <a:gd name="connsiteY2" fmla="*/ 839585 h 910243"/>
                <a:gd name="connsiteX3" fmla="*/ 45720 w 1359130"/>
                <a:gd name="connsiteY3" fmla="*/ 827116 h 910243"/>
                <a:gd name="connsiteX4" fmla="*/ 49876 w 1359130"/>
                <a:gd name="connsiteY4" fmla="*/ 839585 h 910243"/>
                <a:gd name="connsiteX5" fmla="*/ 54032 w 1359130"/>
                <a:gd name="connsiteY5" fmla="*/ 868680 h 910243"/>
                <a:gd name="connsiteX6" fmla="*/ 66501 w 1359130"/>
                <a:gd name="connsiteY6" fmla="*/ 872836 h 910243"/>
                <a:gd name="connsiteX7" fmla="*/ 78970 w 1359130"/>
                <a:gd name="connsiteY7" fmla="*/ 847898 h 910243"/>
                <a:gd name="connsiteX8" fmla="*/ 91440 w 1359130"/>
                <a:gd name="connsiteY8" fmla="*/ 872836 h 910243"/>
                <a:gd name="connsiteX9" fmla="*/ 103909 w 1359130"/>
                <a:gd name="connsiteY9" fmla="*/ 881149 h 910243"/>
                <a:gd name="connsiteX10" fmla="*/ 120534 w 1359130"/>
                <a:gd name="connsiteY10" fmla="*/ 856211 h 910243"/>
                <a:gd name="connsiteX11" fmla="*/ 128847 w 1359130"/>
                <a:gd name="connsiteY11" fmla="*/ 843742 h 910243"/>
                <a:gd name="connsiteX12" fmla="*/ 157941 w 1359130"/>
                <a:gd name="connsiteY12" fmla="*/ 876993 h 910243"/>
                <a:gd name="connsiteX13" fmla="*/ 178723 w 1359130"/>
                <a:gd name="connsiteY13" fmla="*/ 872836 h 910243"/>
                <a:gd name="connsiteX14" fmla="*/ 195349 w 1359130"/>
                <a:gd name="connsiteY14" fmla="*/ 847898 h 910243"/>
                <a:gd name="connsiteX15" fmla="*/ 207818 w 1359130"/>
                <a:gd name="connsiteY15" fmla="*/ 843742 h 910243"/>
                <a:gd name="connsiteX16" fmla="*/ 220287 w 1359130"/>
                <a:gd name="connsiteY16" fmla="*/ 868680 h 910243"/>
                <a:gd name="connsiteX17" fmla="*/ 228600 w 1359130"/>
                <a:gd name="connsiteY17" fmla="*/ 881149 h 910243"/>
                <a:gd name="connsiteX18" fmla="*/ 253538 w 1359130"/>
                <a:gd name="connsiteY18" fmla="*/ 876993 h 910243"/>
                <a:gd name="connsiteX19" fmla="*/ 261850 w 1359130"/>
                <a:gd name="connsiteY19" fmla="*/ 852054 h 910243"/>
                <a:gd name="connsiteX20" fmla="*/ 274320 w 1359130"/>
                <a:gd name="connsiteY20" fmla="*/ 847898 h 910243"/>
                <a:gd name="connsiteX21" fmla="*/ 286789 w 1359130"/>
                <a:gd name="connsiteY21" fmla="*/ 872836 h 910243"/>
                <a:gd name="connsiteX22" fmla="*/ 315883 w 1359130"/>
                <a:gd name="connsiteY22" fmla="*/ 910243 h 910243"/>
                <a:gd name="connsiteX23" fmla="*/ 328352 w 1359130"/>
                <a:gd name="connsiteY23" fmla="*/ 901931 h 910243"/>
                <a:gd name="connsiteX24" fmla="*/ 353290 w 1359130"/>
                <a:gd name="connsiteY24" fmla="*/ 864523 h 910243"/>
                <a:gd name="connsiteX25" fmla="*/ 361603 w 1359130"/>
                <a:gd name="connsiteY25" fmla="*/ 852054 h 910243"/>
                <a:gd name="connsiteX26" fmla="*/ 374072 w 1359130"/>
                <a:gd name="connsiteY26" fmla="*/ 847898 h 910243"/>
                <a:gd name="connsiteX27" fmla="*/ 386541 w 1359130"/>
                <a:gd name="connsiteY27" fmla="*/ 856211 h 910243"/>
                <a:gd name="connsiteX28" fmla="*/ 394854 w 1359130"/>
                <a:gd name="connsiteY28" fmla="*/ 881149 h 910243"/>
                <a:gd name="connsiteX29" fmla="*/ 436418 w 1359130"/>
                <a:gd name="connsiteY29" fmla="*/ 876993 h 910243"/>
                <a:gd name="connsiteX30" fmla="*/ 440574 w 1359130"/>
                <a:gd name="connsiteY30" fmla="*/ 847898 h 910243"/>
                <a:gd name="connsiteX31" fmla="*/ 453043 w 1359130"/>
                <a:gd name="connsiteY31" fmla="*/ 852054 h 910243"/>
                <a:gd name="connsiteX32" fmla="*/ 473825 w 1359130"/>
                <a:gd name="connsiteY32" fmla="*/ 856211 h 910243"/>
                <a:gd name="connsiteX33" fmla="*/ 486294 w 1359130"/>
                <a:gd name="connsiteY33" fmla="*/ 864523 h 910243"/>
                <a:gd name="connsiteX34" fmla="*/ 494607 w 1359130"/>
                <a:gd name="connsiteY34" fmla="*/ 876993 h 910243"/>
                <a:gd name="connsiteX35" fmla="*/ 507076 w 1359130"/>
                <a:gd name="connsiteY35" fmla="*/ 881149 h 910243"/>
                <a:gd name="connsiteX36" fmla="*/ 532014 w 1359130"/>
                <a:gd name="connsiteY36" fmla="*/ 876993 h 910243"/>
                <a:gd name="connsiteX37" fmla="*/ 536170 w 1359130"/>
                <a:gd name="connsiteY37" fmla="*/ 864523 h 910243"/>
                <a:gd name="connsiteX38" fmla="*/ 556952 w 1359130"/>
                <a:gd name="connsiteY38" fmla="*/ 847898 h 910243"/>
                <a:gd name="connsiteX39" fmla="*/ 606829 w 1359130"/>
                <a:gd name="connsiteY39" fmla="*/ 856211 h 910243"/>
                <a:gd name="connsiteX40" fmla="*/ 631767 w 1359130"/>
                <a:gd name="connsiteY40" fmla="*/ 868680 h 910243"/>
                <a:gd name="connsiteX41" fmla="*/ 652549 w 1359130"/>
                <a:gd name="connsiteY41" fmla="*/ 864523 h 910243"/>
                <a:gd name="connsiteX42" fmla="*/ 656705 w 1359130"/>
                <a:gd name="connsiteY42" fmla="*/ 852054 h 910243"/>
                <a:gd name="connsiteX43" fmla="*/ 665018 w 1359130"/>
                <a:gd name="connsiteY43" fmla="*/ 822960 h 910243"/>
                <a:gd name="connsiteX44" fmla="*/ 698269 w 1359130"/>
                <a:gd name="connsiteY44" fmla="*/ 831273 h 910243"/>
                <a:gd name="connsiteX45" fmla="*/ 706581 w 1359130"/>
                <a:gd name="connsiteY45" fmla="*/ 843742 h 910243"/>
                <a:gd name="connsiteX46" fmla="*/ 731520 w 1359130"/>
                <a:gd name="connsiteY46" fmla="*/ 852054 h 910243"/>
                <a:gd name="connsiteX47" fmla="*/ 739832 w 1359130"/>
                <a:gd name="connsiteY47" fmla="*/ 839585 h 910243"/>
                <a:gd name="connsiteX48" fmla="*/ 748145 w 1359130"/>
                <a:gd name="connsiteY48" fmla="*/ 814647 h 910243"/>
                <a:gd name="connsiteX49" fmla="*/ 760614 w 1359130"/>
                <a:gd name="connsiteY49" fmla="*/ 810491 h 910243"/>
                <a:gd name="connsiteX50" fmla="*/ 810490 w 1359130"/>
                <a:gd name="connsiteY50" fmla="*/ 818803 h 910243"/>
                <a:gd name="connsiteX51" fmla="*/ 822960 w 1359130"/>
                <a:gd name="connsiteY51" fmla="*/ 827116 h 910243"/>
                <a:gd name="connsiteX52" fmla="*/ 839585 w 1359130"/>
                <a:gd name="connsiteY52" fmla="*/ 822960 h 910243"/>
                <a:gd name="connsiteX53" fmla="*/ 843741 w 1359130"/>
                <a:gd name="connsiteY53" fmla="*/ 810491 h 910243"/>
                <a:gd name="connsiteX54" fmla="*/ 852054 w 1359130"/>
                <a:gd name="connsiteY54" fmla="*/ 793865 h 910243"/>
                <a:gd name="connsiteX55" fmla="*/ 856210 w 1359130"/>
                <a:gd name="connsiteY55" fmla="*/ 781396 h 910243"/>
                <a:gd name="connsiteX56" fmla="*/ 868680 w 1359130"/>
                <a:gd name="connsiteY56" fmla="*/ 773083 h 910243"/>
                <a:gd name="connsiteX57" fmla="*/ 914400 w 1359130"/>
                <a:gd name="connsiteY57" fmla="*/ 777240 h 910243"/>
                <a:gd name="connsiteX58" fmla="*/ 922712 w 1359130"/>
                <a:gd name="connsiteY58" fmla="*/ 789709 h 910243"/>
                <a:gd name="connsiteX59" fmla="*/ 935181 w 1359130"/>
                <a:gd name="connsiteY59" fmla="*/ 793865 h 910243"/>
                <a:gd name="connsiteX60" fmla="*/ 943494 w 1359130"/>
                <a:gd name="connsiteY60" fmla="*/ 806334 h 910243"/>
                <a:gd name="connsiteX61" fmla="*/ 976745 w 1359130"/>
                <a:gd name="connsiteY61" fmla="*/ 789709 h 910243"/>
                <a:gd name="connsiteX62" fmla="*/ 980901 w 1359130"/>
                <a:gd name="connsiteY62" fmla="*/ 756458 h 910243"/>
                <a:gd name="connsiteX63" fmla="*/ 993370 w 1359130"/>
                <a:gd name="connsiteY63" fmla="*/ 752302 h 910243"/>
                <a:gd name="connsiteX64" fmla="*/ 1034934 w 1359130"/>
                <a:gd name="connsiteY64" fmla="*/ 756458 h 910243"/>
                <a:gd name="connsiteX65" fmla="*/ 1047403 w 1359130"/>
                <a:gd name="connsiteY65" fmla="*/ 760614 h 910243"/>
                <a:gd name="connsiteX66" fmla="*/ 1059872 w 1359130"/>
                <a:gd name="connsiteY66" fmla="*/ 714894 h 910243"/>
                <a:gd name="connsiteX67" fmla="*/ 1122218 w 1359130"/>
                <a:gd name="connsiteY67" fmla="*/ 719051 h 910243"/>
                <a:gd name="connsiteX68" fmla="*/ 1155469 w 1359130"/>
                <a:gd name="connsiteY68" fmla="*/ 723207 h 910243"/>
                <a:gd name="connsiteX69" fmla="*/ 1159625 w 1359130"/>
                <a:gd name="connsiteY69" fmla="*/ 706582 h 910243"/>
                <a:gd name="connsiteX70" fmla="*/ 1151312 w 1359130"/>
                <a:gd name="connsiteY70" fmla="*/ 665018 h 910243"/>
                <a:gd name="connsiteX71" fmla="*/ 1155469 w 1359130"/>
                <a:gd name="connsiteY71" fmla="*/ 644236 h 910243"/>
                <a:gd name="connsiteX72" fmla="*/ 1184563 w 1359130"/>
                <a:gd name="connsiteY72" fmla="*/ 652549 h 910243"/>
                <a:gd name="connsiteX73" fmla="*/ 1197032 w 1359130"/>
                <a:gd name="connsiteY73" fmla="*/ 660862 h 910243"/>
                <a:gd name="connsiteX74" fmla="*/ 1238596 w 1359130"/>
                <a:gd name="connsiteY74" fmla="*/ 660862 h 910243"/>
                <a:gd name="connsiteX75" fmla="*/ 1242752 w 1359130"/>
                <a:gd name="connsiteY75" fmla="*/ 648393 h 910243"/>
                <a:gd name="connsiteX76" fmla="*/ 1230283 w 1359130"/>
                <a:gd name="connsiteY76" fmla="*/ 606829 h 910243"/>
                <a:gd name="connsiteX77" fmla="*/ 1226127 w 1359130"/>
                <a:gd name="connsiteY77" fmla="*/ 594360 h 910243"/>
                <a:gd name="connsiteX78" fmla="*/ 1238596 w 1359130"/>
                <a:gd name="connsiteY78" fmla="*/ 586047 h 910243"/>
                <a:gd name="connsiteX79" fmla="*/ 1300941 w 1359130"/>
                <a:gd name="connsiteY79" fmla="*/ 581891 h 910243"/>
                <a:gd name="connsiteX80" fmla="*/ 1296785 w 1359130"/>
                <a:gd name="connsiteY80" fmla="*/ 540327 h 910243"/>
                <a:gd name="connsiteX81" fmla="*/ 1271847 w 1359130"/>
                <a:gd name="connsiteY81" fmla="*/ 532014 h 910243"/>
                <a:gd name="connsiteX82" fmla="*/ 1276003 w 1359130"/>
                <a:gd name="connsiteY82" fmla="*/ 519545 h 910243"/>
                <a:gd name="connsiteX83" fmla="*/ 1325880 w 1359130"/>
                <a:gd name="connsiteY83" fmla="*/ 507076 h 910243"/>
                <a:gd name="connsiteX84" fmla="*/ 1354974 w 1359130"/>
                <a:gd name="connsiteY84" fmla="*/ 498763 h 910243"/>
                <a:gd name="connsiteX85" fmla="*/ 1359130 w 1359130"/>
                <a:gd name="connsiteY85" fmla="*/ 486294 h 910243"/>
                <a:gd name="connsiteX86" fmla="*/ 1309254 w 1359130"/>
                <a:gd name="connsiteY86" fmla="*/ 469669 h 910243"/>
                <a:gd name="connsiteX87" fmla="*/ 1300941 w 1359130"/>
                <a:gd name="connsiteY87" fmla="*/ 457200 h 910243"/>
                <a:gd name="connsiteX88" fmla="*/ 1288472 w 1359130"/>
                <a:gd name="connsiteY88" fmla="*/ 448887 h 910243"/>
                <a:gd name="connsiteX89" fmla="*/ 1292629 w 1359130"/>
                <a:gd name="connsiteY89" fmla="*/ 436418 h 910243"/>
                <a:gd name="connsiteX90" fmla="*/ 1317567 w 1359130"/>
                <a:gd name="connsiteY90" fmla="*/ 419793 h 910243"/>
                <a:gd name="connsiteX91" fmla="*/ 1330036 w 1359130"/>
                <a:gd name="connsiteY91" fmla="*/ 407323 h 910243"/>
                <a:gd name="connsiteX92" fmla="*/ 1338349 w 1359130"/>
                <a:gd name="connsiteY92" fmla="*/ 394854 h 910243"/>
                <a:gd name="connsiteX93" fmla="*/ 1350818 w 1359130"/>
                <a:gd name="connsiteY93" fmla="*/ 386542 h 910243"/>
                <a:gd name="connsiteX94" fmla="*/ 1313410 w 1359130"/>
                <a:gd name="connsiteY94" fmla="*/ 374073 h 910243"/>
                <a:gd name="connsiteX95" fmla="*/ 1300941 w 1359130"/>
                <a:gd name="connsiteY95" fmla="*/ 369916 h 910243"/>
                <a:gd name="connsiteX96" fmla="*/ 1288472 w 1359130"/>
                <a:gd name="connsiteY96" fmla="*/ 365760 h 910243"/>
                <a:gd name="connsiteX97" fmla="*/ 1271847 w 1359130"/>
                <a:gd name="connsiteY97" fmla="*/ 336665 h 910243"/>
                <a:gd name="connsiteX98" fmla="*/ 1280160 w 1359130"/>
                <a:gd name="connsiteY98" fmla="*/ 307571 h 910243"/>
                <a:gd name="connsiteX99" fmla="*/ 1292629 w 1359130"/>
                <a:gd name="connsiteY99" fmla="*/ 282633 h 910243"/>
                <a:gd name="connsiteX100" fmla="*/ 1280160 w 1359130"/>
                <a:gd name="connsiteY100" fmla="*/ 274320 h 910243"/>
                <a:gd name="connsiteX101" fmla="*/ 1246909 w 1359130"/>
                <a:gd name="connsiteY101" fmla="*/ 282633 h 910243"/>
                <a:gd name="connsiteX102" fmla="*/ 1234440 w 1359130"/>
                <a:gd name="connsiteY102" fmla="*/ 290945 h 910243"/>
                <a:gd name="connsiteX103" fmla="*/ 1221970 w 1359130"/>
                <a:gd name="connsiteY103" fmla="*/ 295102 h 910243"/>
                <a:gd name="connsiteX104" fmla="*/ 1226127 w 1359130"/>
                <a:gd name="connsiteY104" fmla="*/ 232756 h 910243"/>
                <a:gd name="connsiteX105" fmla="*/ 1221970 w 1359130"/>
                <a:gd name="connsiteY105" fmla="*/ 220287 h 910243"/>
                <a:gd name="connsiteX106" fmla="*/ 1197032 w 1359130"/>
                <a:gd name="connsiteY106" fmla="*/ 224443 h 910243"/>
                <a:gd name="connsiteX107" fmla="*/ 1184563 w 1359130"/>
                <a:gd name="connsiteY107" fmla="*/ 228600 h 910243"/>
                <a:gd name="connsiteX108" fmla="*/ 1155469 w 1359130"/>
                <a:gd name="connsiteY108" fmla="*/ 236913 h 910243"/>
                <a:gd name="connsiteX109" fmla="*/ 1151312 w 1359130"/>
                <a:gd name="connsiteY109" fmla="*/ 224443 h 910243"/>
                <a:gd name="connsiteX110" fmla="*/ 1147156 w 1359130"/>
                <a:gd name="connsiteY110" fmla="*/ 203662 h 910243"/>
                <a:gd name="connsiteX111" fmla="*/ 1134687 w 1359130"/>
                <a:gd name="connsiteY111" fmla="*/ 211974 h 910243"/>
                <a:gd name="connsiteX112" fmla="*/ 1122218 w 1359130"/>
                <a:gd name="connsiteY112" fmla="*/ 216131 h 910243"/>
                <a:gd name="connsiteX113" fmla="*/ 1101436 w 1359130"/>
                <a:gd name="connsiteY113" fmla="*/ 170411 h 910243"/>
                <a:gd name="connsiteX114" fmla="*/ 1093123 w 1359130"/>
                <a:gd name="connsiteY114" fmla="*/ 145473 h 910243"/>
                <a:gd name="connsiteX115" fmla="*/ 1068185 w 1359130"/>
                <a:gd name="connsiteY115" fmla="*/ 162098 h 910243"/>
                <a:gd name="connsiteX116" fmla="*/ 1043247 w 1359130"/>
                <a:gd name="connsiteY116" fmla="*/ 170411 h 910243"/>
                <a:gd name="connsiteX117" fmla="*/ 1034934 w 1359130"/>
                <a:gd name="connsiteY117" fmla="*/ 157942 h 910243"/>
                <a:gd name="connsiteX118" fmla="*/ 1022465 w 1359130"/>
                <a:gd name="connsiteY118" fmla="*/ 116378 h 910243"/>
                <a:gd name="connsiteX119" fmla="*/ 1014152 w 1359130"/>
                <a:gd name="connsiteY119" fmla="*/ 128847 h 910243"/>
                <a:gd name="connsiteX120" fmla="*/ 989214 w 1359130"/>
                <a:gd name="connsiteY120" fmla="*/ 137160 h 910243"/>
                <a:gd name="connsiteX121" fmla="*/ 960120 w 1359130"/>
                <a:gd name="connsiteY121" fmla="*/ 145473 h 910243"/>
                <a:gd name="connsiteX122" fmla="*/ 955963 w 1359130"/>
                <a:gd name="connsiteY122" fmla="*/ 133003 h 910243"/>
                <a:gd name="connsiteX123" fmla="*/ 951807 w 1359130"/>
                <a:gd name="connsiteY123" fmla="*/ 116378 h 910243"/>
                <a:gd name="connsiteX124" fmla="*/ 943494 w 1359130"/>
                <a:gd name="connsiteY124" fmla="*/ 91440 h 910243"/>
                <a:gd name="connsiteX125" fmla="*/ 918556 w 1359130"/>
                <a:gd name="connsiteY125" fmla="*/ 103909 h 910243"/>
                <a:gd name="connsiteX126" fmla="*/ 897774 w 1359130"/>
                <a:gd name="connsiteY126" fmla="*/ 124691 h 910243"/>
                <a:gd name="connsiteX127" fmla="*/ 889461 w 1359130"/>
                <a:gd name="connsiteY127" fmla="*/ 103909 h 910243"/>
                <a:gd name="connsiteX128" fmla="*/ 885305 w 1359130"/>
                <a:gd name="connsiteY128" fmla="*/ 83127 h 910243"/>
                <a:gd name="connsiteX129" fmla="*/ 856210 w 1359130"/>
                <a:gd name="connsiteY129" fmla="*/ 87283 h 910243"/>
                <a:gd name="connsiteX130" fmla="*/ 818803 w 1359130"/>
                <a:gd name="connsiteY130" fmla="*/ 87283 h 910243"/>
                <a:gd name="connsiteX131" fmla="*/ 806334 w 1359130"/>
                <a:gd name="connsiteY131" fmla="*/ 45720 h 910243"/>
                <a:gd name="connsiteX132" fmla="*/ 793865 w 1359130"/>
                <a:gd name="connsiteY132" fmla="*/ 41563 h 910243"/>
                <a:gd name="connsiteX133" fmla="*/ 764770 w 1359130"/>
                <a:gd name="connsiteY133" fmla="*/ 62345 h 910243"/>
                <a:gd name="connsiteX134" fmla="*/ 739832 w 1359130"/>
                <a:gd name="connsiteY134" fmla="*/ 78971 h 910243"/>
                <a:gd name="connsiteX135" fmla="*/ 723207 w 1359130"/>
                <a:gd name="connsiteY135" fmla="*/ 54033 h 910243"/>
                <a:gd name="connsiteX136" fmla="*/ 719050 w 1359130"/>
                <a:gd name="connsiteY136" fmla="*/ 41563 h 910243"/>
                <a:gd name="connsiteX137" fmla="*/ 694112 w 1359130"/>
                <a:gd name="connsiteY137" fmla="*/ 37407 h 910243"/>
                <a:gd name="connsiteX138" fmla="*/ 677487 w 1359130"/>
                <a:gd name="connsiteY138" fmla="*/ 41563 h 910243"/>
                <a:gd name="connsiteX139" fmla="*/ 648392 w 1359130"/>
                <a:gd name="connsiteY139" fmla="*/ 70658 h 910243"/>
                <a:gd name="connsiteX140" fmla="*/ 644236 w 1359130"/>
                <a:gd name="connsiteY140" fmla="*/ 58189 h 910243"/>
                <a:gd name="connsiteX141" fmla="*/ 635923 w 1359130"/>
                <a:gd name="connsiteY141" fmla="*/ 41563 h 910243"/>
                <a:gd name="connsiteX142" fmla="*/ 631767 w 1359130"/>
                <a:gd name="connsiteY142" fmla="*/ 24938 h 910243"/>
                <a:gd name="connsiteX143" fmla="*/ 606829 w 1359130"/>
                <a:gd name="connsiteY143" fmla="*/ 37407 h 910243"/>
                <a:gd name="connsiteX144" fmla="*/ 598516 w 1359130"/>
                <a:gd name="connsiteY144" fmla="*/ 49876 h 910243"/>
                <a:gd name="connsiteX145" fmla="*/ 586047 w 1359130"/>
                <a:gd name="connsiteY145" fmla="*/ 54033 h 910243"/>
                <a:gd name="connsiteX146" fmla="*/ 573578 w 1359130"/>
                <a:gd name="connsiteY146" fmla="*/ 62345 h 910243"/>
                <a:gd name="connsiteX147" fmla="*/ 544483 w 1359130"/>
                <a:gd name="connsiteY147" fmla="*/ 24938 h 910243"/>
                <a:gd name="connsiteX148" fmla="*/ 532014 w 1359130"/>
                <a:gd name="connsiteY148" fmla="*/ 33251 h 910243"/>
                <a:gd name="connsiteX149" fmla="*/ 507076 w 1359130"/>
                <a:gd name="connsiteY149" fmla="*/ 41563 h 910243"/>
                <a:gd name="connsiteX150" fmla="*/ 477981 w 1359130"/>
                <a:gd name="connsiteY150" fmla="*/ 8313 h 910243"/>
                <a:gd name="connsiteX151" fmla="*/ 469669 w 1359130"/>
                <a:gd name="connsiteY151" fmla="*/ 20782 h 910243"/>
                <a:gd name="connsiteX152" fmla="*/ 444730 w 1359130"/>
                <a:gd name="connsiteY152" fmla="*/ 37407 h 910243"/>
                <a:gd name="connsiteX153" fmla="*/ 423949 w 1359130"/>
                <a:gd name="connsiteY153" fmla="*/ 33251 h 910243"/>
                <a:gd name="connsiteX154" fmla="*/ 407323 w 1359130"/>
                <a:gd name="connsiteY154" fmla="*/ 8313 h 910243"/>
                <a:gd name="connsiteX155" fmla="*/ 394854 w 1359130"/>
                <a:gd name="connsiteY155" fmla="*/ 0 h 910243"/>
                <a:gd name="connsiteX156" fmla="*/ 374072 w 1359130"/>
                <a:gd name="connsiteY156" fmla="*/ 16625 h 910243"/>
                <a:gd name="connsiteX157" fmla="*/ 361603 w 1359130"/>
                <a:gd name="connsiteY157" fmla="*/ 24938 h 910243"/>
                <a:gd name="connsiteX158" fmla="*/ 349134 w 1359130"/>
                <a:gd name="connsiteY158" fmla="*/ 41563 h 910243"/>
                <a:gd name="connsiteX159" fmla="*/ 336665 w 1359130"/>
                <a:gd name="connsiteY159" fmla="*/ 37407 h 910243"/>
                <a:gd name="connsiteX160" fmla="*/ 332509 w 1359130"/>
                <a:gd name="connsiteY160" fmla="*/ 24938 h 910243"/>
                <a:gd name="connsiteX161" fmla="*/ 320040 w 1359130"/>
                <a:gd name="connsiteY161" fmla="*/ 12469 h 910243"/>
                <a:gd name="connsiteX162" fmla="*/ 299258 w 1359130"/>
                <a:gd name="connsiteY162" fmla="*/ 41563 h 910243"/>
                <a:gd name="connsiteX163" fmla="*/ 295101 w 1359130"/>
                <a:gd name="connsiteY163" fmla="*/ 54033 h 910243"/>
                <a:gd name="connsiteX164" fmla="*/ 282632 w 1359130"/>
                <a:gd name="connsiteY164" fmla="*/ 49876 h 910243"/>
                <a:gd name="connsiteX165" fmla="*/ 278476 w 1359130"/>
                <a:gd name="connsiteY165" fmla="*/ 29094 h 910243"/>
                <a:gd name="connsiteX166" fmla="*/ 274320 w 1359130"/>
                <a:gd name="connsiteY166" fmla="*/ 12469 h 910243"/>
                <a:gd name="connsiteX167" fmla="*/ 270163 w 1359130"/>
                <a:gd name="connsiteY167" fmla="*/ 33251 h 91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1359130" h="910243">
                  <a:moveTo>
                    <a:pt x="0" y="868680"/>
                  </a:moveTo>
                  <a:cubicBezTo>
                    <a:pt x="5542" y="861753"/>
                    <a:pt x="9358" y="852985"/>
                    <a:pt x="16625" y="847898"/>
                  </a:cubicBezTo>
                  <a:cubicBezTo>
                    <a:pt x="23803" y="842873"/>
                    <a:pt x="41563" y="839585"/>
                    <a:pt x="41563" y="839585"/>
                  </a:cubicBezTo>
                  <a:cubicBezTo>
                    <a:pt x="42949" y="835429"/>
                    <a:pt x="41339" y="827116"/>
                    <a:pt x="45720" y="827116"/>
                  </a:cubicBezTo>
                  <a:cubicBezTo>
                    <a:pt x="50101" y="827116"/>
                    <a:pt x="49017" y="835289"/>
                    <a:pt x="49876" y="839585"/>
                  </a:cubicBezTo>
                  <a:cubicBezTo>
                    <a:pt x="51797" y="849192"/>
                    <a:pt x="49651" y="859917"/>
                    <a:pt x="54032" y="868680"/>
                  </a:cubicBezTo>
                  <a:cubicBezTo>
                    <a:pt x="55991" y="872599"/>
                    <a:pt x="62345" y="871451"/>
                    <a:pt x="66501" y="872836"/>
                  </a:cubicBezTo>
                  <a:cubicBezTo>
                    <a:pt x="67526" y="869762"/>
                    <a:pt x="73600" y="847898"/>
                    <a:pt x="78970" y="847898"/>
                  </a:cubicBezTo>
                  <a:cubicBezTo>
                    <a:pt x="85977" y="847898"/>
                    <a:pt x="88980" y="869761"/>
                    <a:pt x="91440" y="872836"/>
                  </a:cubicBezTo>
                  <a:cubicBezTo>
                    <a:pt x="94561" y="876737"/>
                    <a:pt x="99753" y="878378"/>
                    <a:pt x="103909" y="881149"/>
                  </a:cubicBezTo>
                  <a:lnTo>
                    <a:pt x="120534" y="856211"/>
                  </a:lnTo>
                  <a:lnTo>
                    <a:pt x="128847" y="843742"/>
                  </a:lnTo>
                  <a:cubicBezTo>
                    <a:pt x="148243" y="872836"/>
                    <a:pt x="137159" y="863138"/>
                    <a:pt x="157941" y="876993"/>
                  </a:cubicBezTo>
                  <a:cubicBezTo>
                    <a:pt x="164868" y="875607"/>
                    <a:pt x="172404" y="875995"/>
                    <a:pt x="178723" y="872836"/>
                  </a:cubicBezTo>
                  <a:cubicBezTo>
                    <a:pt x="211004" y="856695"/>
                    <a:pt x="176875" y="866371"/>
                    <a:pt x="195349" y="847898"/>
                  </a:cubicBezTo>
                  <a:cubicBezTo>
                    <a:pt x="198447" y="844800"/>
                    <a:pt x="203662" y="845127"/>
                    <a:pt x="207818" y="843742"/>
                  </a:cubicBezTo>
                  <a:cubicBezTo>
                    <a:pt x="231645" y="879485"/>
                    <a:pt x="203074" y="834256"/>
                    <a:pt x="220287" y="868680"/>
                  </a:cubicBezTo>
                  <a:cubicBezTo>
                    <a:pt x="222521" y="873148"/>
                    <a:pt x="225829" y="876993"/>
                    <a:pt x="228600" y="881149"/>
                  </a:cubicBezTo>
                  <a:cubicBezTo>
                    <a:pt x="236913" y="879764"/>
                    <a:pt x="247196" y="882543"/>
                    <a:pt x="253538" y="876993"/>
                  </a:cubicBezTo>
                  <a:cubicBezTo>
                    <a:pt x="260132" y="871223"/>
                    <a:pt x="253537" y="854825"/>
                    <a:pt x="261850" y="852054"/>
                  </a:cubicBezTo>
                  <a:lnTo>
                    <a:pt x="274320" y="847898"/>
                  </a:lnTo>
                  <a:cubicBezTo>
                    <a:pt x="298140" y="883632"/>
                    <a:pt x="269581" y="838420"/>
                    <a:pt x="286789" y="872836"/>
                  </a:cubicBezTo>
                  <a:cubicBezTo>
                    <a:pt x="292159" y="883576"/>
                    <a:pt x="311278" y="904717"/>
                    <a:pt x="315883" y="910243"/>
                  </a:cubicBezTo>
                  <a:cubicBezTo>
                    <a:pt x="320039" y="907472"/>
                    <a:pt x="325063" y="905690"/>
                    <a:pt x="328352" y="901931"/>
                  </a:cubicBezTo>
                  <a:cubicBezTo>
                    <a:pt x="328372" y="901908"/>
                    <a:pt x="349126" y="870770"/>
                    <a:pt x="353290" y="864523"/>
                  </a:cubicBezTo>
                  <a:cubicBezTo>
                    <a:pt x="356061" y="860367"/>
                    <a:pt x="356864" y="853634"/>
                    <a:pt x="361603" y="852054"/>
                  </a:cubicBezTo>
                  <a:lnTo>
                    <a:pt x="374072" y="847898"/>
                  </a:lnTo>
                  <a:cubicBezTo>
                    <a:pt x="378228" y="850669"/>
                    <a:pt x="383893" y="851975"/>
                    <a:pt x="386541" y="856211"/>
                  </a:cubicBezTo>
                  <a:cubicBezTo>
                    <a:pt x="391185" y="863641"/>
                    <a:pt x="394854" y="881149"/>
                    <a:pt x="394854" y="881149"/>
                  </a:cubicBezTo>
                  <a:cubicBezTo>
                    <a:pt x="408709" y="879764"/>
                    <a:pt x="425157" y="885183"/>
                    <a:pt x="436418" y="876993"/>
                  </a:cubicBezTo>
                  <a:cubicBezTo>
                    <a:pt x="444341" y="871231"/>
                    <a:pt x="435140" y="856050"/>
                    <a:pt x="440574" y="847898"/>
                  </a:cubicBezTo>
                  <a:cubicBezTo>
                    <a:pt x="443004" y="844253"/>
                    <a:pt x="448793" y="850991"/>
                    <a:pt x="453043" y="852054"/>
                  </a:cubicBezTo>
                  <a:cubicBezTo>
                    <a:pt x="459897" y="853767"/>
                    <a:pt x="466898" y="854825"/>
                    <a:pt x="473825" y="856211"/>
                  </a:cubicBezTo>
                  <a:cubicBezTo>
                    <a:pt x="477981" y="858982"/>
                    <a:pt x="482762" y="860991"/>
                    <a:pt x="486294" y="864523"/>
                  </a:cubicBezTo>
                  <a:cubicBezTo>
                    <a:pt x="489826" y="868055"/>
                    <a:pt x="490706" y="873872"/>
                    <a:pt x="494607" y="876993"/>
                  </a:cubicBezTo>
                  <a:cubicBezTo>
                    <a:pt x="498028" y="879730"/>
                    <a:pt x="502920" y="879764"/>
                    <a:pt x="507076" y="881149"/>
                  </a:cubicBezTo>
                  <a:cubicBezTo>
                    <a:pt x="515389" y="879764"/>
                    <a:pt x="524697" y="881174"/>
                    <a:pt x="532014" y="876993"/>
                  </a:cubicBezTo>
                  <a:cubicBezTo>
                    <a:pt x="535818" y="874819"/>
                    <a:pt x="534211" y="868442"/>
                    <a:pt x="536170" y="864523"/>
                  </a:cubicBezTo>
                  <a:cubicBezTo>
                    <a:pt x="543690" y="849483"/>
                    <a:pt x="542571" y="852691"/>
                    <a:pt x="556952" y="847898"/>
                  </a:cubicBezTo>
                  <a:cubicBezTo>
                    <a:pt x="564292" y="848815"/>
                    <a:pt x="595517" y="851363"/>
                    <a:pt x="606829" y="856211"/>
                  </a:cubicBezTo>
                  <a:cubicBezTo>
                    <a:pt x="663249" y="880391"/>
                    <a:pt x="579207" y="851157"/>
                    <a:pt x="631767" y="868680"/>
                  </a:cubicBezTo>
                  <a:cubicBezTo>
                    <a:pt x="638694" y="867294"/>
                    <a:pt x="646671" y="868442"/>
                    <a:pt x="652549" y="864523"/>
                  </a:cubicBezTo>
                  <a:cubicBezTo>
                    <a:pt x="656194" y="862093"/>
                    <a:pt x="655501" y="856267"/>
                    <a:pt x="656705" y="852054"/>
                  </a:cubicBezTo>
                  <a:cubicBezTo>
                    <a:pt x="667135" y="815548"/>
                    <a:pt x="655058" y="852837"/>
                    <a:pt x="665018" y="822960"/>
                  </a:cubicBezTo>
                  <a:cubicBezTo>
                    <a:pt x="666056" y="823168"/>
                    <a:pt x="694007" y="827863"/>
                    <a:pt x="698269" y="831273"/>
                  </a:cubicBezTo>
                  <a:cubicBezTo>
                    <a:pt x="702169" y="834394"/>
                    <a:pt x="702345" y="841095"/>
                    <a:pt x="706581" y="843742"/>
                  </a:cubicBezTo>
                  <a:cubicBezTo>
                    <a:pt x="714012" y="848386"/>
                    <a:pt x="731520" y="852054"/>
                    <a:pt x="731520" y="852054"/>
                  </a:cubicBezTo>
                  <a:cubicBezTo>
                    <a:pt x="734291" y="847898"/>
                    <a:pt x="737803" y="844150"/>
                    <a:pt x="739832" y="839585"/>
                  </a:cubicBezTo>
                  <a:cubicBezTo>
                    <a:pt x="743391" y="831578"/>
                    <a:pt x="739832" y="817418"/>
                    <a:pt x="748145" y="814647"/>
                  </a:cubicBezTo>
                  <a:lnTo>
                    <a:pt x="760614" y="810491"/>
                  </a:lnTo>
                  <a:cubicBezTo>
                    <a:pt x="772464" y="811808"/>
                    <a:pt x="796564" y="811840"/>
                    <a:pt x="810490" y="818803"/>
                  </a:cubicBezTo>
                  <a:cubicBezTo>
                    <a:pt x="814958" y="821037"/>
                    <a:pt x="818803" y="824345"/>
                    <a:pt x="822960" y="827116"/>
                  </a:cubicBezTo>
                  <a:cubicBezTo>
                    <a:pt x="828502" y="825731"/>
                    <a:pt x="835125" y="826528"/>
                    <a:pt x="839585" y="822960"/>
                  </a:cubicBezTo>
                  <a:cubicBezTo>
                    <a:pt x="843006" y="820223"/>
                    <a:pt x="842015" y="814518"/>
                    <a:pt x="843741" y="810491"/>
                  </a:cubicBezTo>
                  <a:cubicBezTo>
                    <a:pt x="846182" y="804796"/>
                    <a:pt x="849613" y="799560"/>
                    <a:pt x="852054" y="793865"/>
                  </a:cubicBezTo>
                  <a:cubicBezTo>
                    <a:pt x="853780" y="789838"/>
                    <a:pt x="853473" y="784817"/>
                    <a:pt x="856210" y="781396"/>
                  </a:cubicBezTo>
                  <a:cubicBezTo>
                    <a:pt x="859331" y="777495"/>
                    <a:pt x="864523" y="775854"/>
                    <a:pt x="868680" y="773083"/>
                  </a:cubicBezTo>
                  <a:cubicBezTo>
                    <a:pt x="883920" y="774469"/>
                    <a:pt x="899774" y="772739"/>
                    <a:pt x="914400" y="777240"/>
                  </a:cubicBezTo>
                  <a:cubicBezTo>
                    <a:pt x="919174" y="778709"/>
                    <a:pt x="918811" y="786589"/>
                    <a:pt x="922712" y="789709"/>
                  </a:cubicBezTo>
                  <a:cubicBezTo>
                    <a:pt x="926133" y="792446"/>
                    <a:pt x="931025" y="792480"/>
                    <a:pt x="935181" y="793865"/>
                  </a:cubicBezTo>
                  <a:cubicBezTo>
                    <a:pt x="937952" y="798021"/>
                    <a:pt x="938618" y="805250"/>
                    <a:pt x="943494" y="806334"/>
                  </a:cubicBezTo>
                  <a:cubicBezTo>
                    <a:pt x="973139" y="812922"/>
                    <a:pt x="971185" y="806390"/>
                    <a:pt x="976745" y="789709"/>
                  </a:cubicBezTo>
                  <a:cubicBezTo>
                    <a:pt x="978130" y="778625"/>
                    <a:pt x="976365" y="766665"/>
                    <a:pt x="980901" y="756458"/>
                  </a:cubicBezTo>
                  <a:cubicBezTo>
                    <a:pt x="982680" y="752454"/>
                    <a:pt x="988989" y="752302"/>
                    <a:pt x="993370" y="752302"/>
                  </a:cubicBezTo>
                  <a:cubicBezTo>
                    <a:pt x="1007294" y="752302"/>
                    <a:pt x="1021079" y="755073"/>
                    <a:pt x="1034934" y="756458"/>
                  </a:cubicBezTo>
                  <a:cubicBezTo>
                    <a:pt x="1039090" y="757843"/>
                    <a:pt x="1043646" y="762868"/>
                    <a:pt x="1047403" y="760614"/>
                  </a:cubicBezTo>
                  <a:cubicBezTo>
                    <a:pt x="1057321" y="754663"/>
                    <a:pt x="1059230" y="719390"/>
                    <a:pt x="1059872" y="714894"/>
                  </a:cubicBezTo>
                  <a:cubicBezTo>
                    <a:pt x="1080654" y="716280"/>
                    <a:pt x="1101673" y="715627"/>
                    <a:pt x="1122218" y="719051"/>
                  </a:cubicBezTo>
                  <a:cubicBezTo>
                    <a:pt x="1165583" y="726278"/>
                    <a:pt x="1094407" y="735418"/>
                    <a:pt x="1155469" y="723207"/>
                  </a:cubicBezTo>
                  <a:cubicBezTo>
                    <a:pt x="1156854" y="717665"/>
                    <a:pt x="1159625" y="712294"/>
                    <a:pt x="1159625" y="706582"/>
                  </a:cubicBezTo>
                  <a:cubicBezTo>
                    <a:pt x="1159625" y="687474"/>
                    <a:pt x="1156432" y="680375"/>
                    <a:pt x="1151312" y="665018"/>
                  </a:cubicBezTo>
                  <a:cubicBezTo>
                    <a:pt x="1152698" y="658091"/>
                    <a:pt x="1149952" y="648649"/>
                    <a:pt x="1155469" y="644236"/>
                  </a:cubicBezTo>
                  <a:cubicBezTo>
                    <a:pt x="1157003" y="643009"/>
                    <a:pt x="1181509" y="651531"/>
                    <a:pt x="1184563" y="652549"/>
                  </a:cubicBezTo>
                  <a:cubicBezTo>
                    <a:pt x="1188719" y="655320"/>
                    <a:pt x="1192564" y="658628"/>
                    <a:pt x="1197032" y="660862"/>
                  </a:cubicBezTo>
                  <a:cubicBezTo>
                    <a:pt x="1213152" y="668922"/>
                    <a:pt x="1217783" y="663835"/>
                    <a:pt x="1238596" y="660862"/>
                  </a:cubicBezTo>
                  <a:cubicBezTo>
                    <a:pt x="1239981" y="656706"/>
                    <a:pt x="1242752" y="652774"/>
                    <a:pt x="1242752" y="648393"/>
                  </a:cubicBezTo>
                  <a:cubicBezTo>
                    <a:pt x="1242752" y="642108"/>
                    <a:pt x="1230768" y="608285"/>
                    <a:pt x="1230283" y="606829"/>
                  </a:cubicBezTo>
                  <a:lnTo>
                    <a:pt x="1226127" y="594360"/>
                  </a:lnTo>
                  <a:cubicBezTo>
                    <a:pt x="1230283" y="591589"/>
                    <a:pt x="1233669" y="586868"/>
                    <a:pt x="1238596" y="586047"/>
                  </a:cubicBezTo>
                  <a:cubicBezTo>
                    <a:pt x="1259140" y="582623"/>
                    <a:pt x="1284564" y="594759"/>
                    <a:pt x="1300941" y="581891"/>
                  </a:cubicBezTo>
                  <a:cubicBezTo>
                    <a:pt x="1311889" y="573289"/>
                    <a:pt x="1303801" y="552354"/>
                    <a:pt x="1296785" y="540327"/>
                  </a:cubicBezTo>
                  <a:cubicBezTo>
                    <a:pt x="1292370" y="532758"/>
                    <a:pt x="1271847" y="532014"/>
                    <a:pt x="1271847" y="532014"/>
                  </a:cubicBezTo>
                  <a:cubicBezTo>
                    <a:pt x="1273232" y="527858"/>
                    <a:pt x="1273266" y="522966"/>
                    <a:pt x="1276003" y="519545"/>
                  </a:cubicBezTo>
                  <a:cubicBezTo>
                    <a:pt x="1287177" y="505578"/>
                    <a:pt x="1312980" y="508509"/>
                    <a:pt x="1325880" y="507076"/>
                  </a:cubicBezTo>
                  <a:cubicBezTo>
                    <a:pt x="1326027" y="507039"/>
                    <a:pt x="1352985" y="500752"/>
                    <a:pt x="1354974" y="498763"/>
                  </a:cubicBezTo>
                  <a:cubicBezTo>
                    <a:pt x="1358072" y="495665"/>
                    <a:pt x="1357745" y="490450"/>
                    <a:pt x="1359130" y="486294"/>
                  </a:cubicBezTo>
                  <a:cubicBezTo>
                    <a:pt x="1339756" y="457231"/>
                    <a:pt x="1365094" y="488282"/>
                    <a:pt x="1309254" y="469669"/>
                  </a:cubicBezTo>
                  <a:cubicBezTo>
                    <a:pt x="1304515" y="468089"/>
                    <a:pt x="1304473" y="460732"/>
                    <a:pt x="1300941" y="457200"/>
                  </a:cubicBezTo>
                  <a:cubicBezTo>
                    <a:pt x="1297409" y="453668"/>
                    <a:pt x="1292628" y="451658"/>
                    <a:pt x="1288472" y="448887"/>
                  </a:cubicBezTo>
                  <a:cubicBezTo>
                    <a:pt x="1289858" y="444731"/>
                    <a:pt x="1289531" y="439516"/>
                    <a:pt x="1292629" y="436418"/>
                  </a:cubicBezTo>
                  <a:cubicBezTo>
                    <a:pt x="1299693" y="429354"/>
                    <a:pt x="1310503" y="426858"/>
                    <a:pt x="1317567" y="419793"/>
                  </a:cubicBezTo>
                  <a:cubicBezTo>
                    <a:pt x="1321723" y="415636"/>
                    <a:pt x="1326273" y="411839"/>
                    <a:pt x="1330036" y="407323"/>
                  </a:cubicBezTo>
                  <a:cubicBezTo>
                    <a:pt x="1333234" y="403485"/>
                    <a:pt x="1334817" y="398386"/>
                    <a:pt x="1338349" y="394854"/>
                  </a:cubicBezTo>
                  <a:cubicBezTo>
                    <a:pt x="1341881" y="391322"/>
                    <a:pt x="1346662" y="389313"/>
                    <a:pt x="1350818" y="386542"/>
                  </a:cubicBezTo>
                  <a:lnTo>
                    <a:pt x="1313410" y="374073"/>
                  </a:lnTo>
                  <a:lnTo>
                    <a:pt x="1300941" y="369916"/>
                  </a:lnTo>
                  <a:lnTo>
                    <a:pt x="1288472" y="365760"/>
                  </a:lnTo>
                  <a:cubicBezTo>
                    <a:pt x="1259378" y="346363"/>
                    <a:pt x="1257992" y="357447"/>
                    <a:pt x="1271847" y="336665"/>
                  </a:cubicBezTo>
                  <a:cubicBezTo>
                    <a:pt x="1273180" y="331332"/>
                    <a:pt x="1277176" y="313538"/>
                    <a:pt x="1280160" y="307571"/>
                  </a:cubicBezTo>
                  <a:cubicBezTo>
                    <a:pt x="1296274" y="275342"/>
                    <a:pt x="1282180" y="313975"/>
                    <a:pt x="1292629" y="282633"/>
                  </a:cubicBezTo>
                  <a:cubicBezTo>
                    <a:pt x="1288473" y="279862"/>
                    <a:pt x="1285117" y="274940"/>
                    <a:pt x="1280160" y="274320"/>
                  </a:cubicBezTo>
                  <a:cubicBezTo>
                    <a:pt x="1276362" y="273845"/>
                    <a:pt x="1252882" y="279646"/>
                    <a:pt x="1246909" y="282633"/>
                  </a:cubicBezTo>
                  <a:cubicBezTo>
                    <a:pt x="1242441" y="284867"/>
                    <a:pt x="1238908" y="288711"/>
                    <a:pt x="1234440" y="290945"/>
                  </a:cubicBezTo>
                  <a:cubicBezTo>
                    <a:pt x="1230521" y="292904"/>
                    <a:pt x="1226127" y="293716"/>
                    <a:pt x="1221970" y="295102"/>
                  </a:cubicBezTo>
                  <a:cubicBezTo>
                    <a:pt x="1223356" y="274320"/>
                    <a:pt x="1226127" y="253584"/>
                    <a:pt x="1226127" y="232756"/>
                  </a:cubicBezTo>
                  <a:cubicBezTo>
                    <a:pt x="1226127" y="228375"/>
                    <a:pt x="1226183" y="221491"/>
                    <a:pt x="1221970" y="220287"/>
                  </a:cubicBezTo>
                  <a:cubicBezTo>
                    <a:pt x="1213867" y="217972"/>
                    <a:pt x="1205345" y="223058"/>
                    <a:pt x="1197032" y="224443"/>
                  </a:cubicBezTo>
                  <a:cubicBezTo>
                    <a:pt x="1192876" y="225829"/>
                    <a:pt x="1188776" y="227396"/>
                    <a:pt x="1184563" y="228600"/>
                  </a:cubicBezTo>
                  <a:cubicBezTo>
                    <a:pt x="1148031" y="239038"/>
                    <a:pt x="1185366" y="226946"/>
                    <a:pt x="1155469" y="236913"/>
                  </a:cubicBezTo>
                  <a:cubicBezTo>
                    <a:pt x="1154083" y="232756"/>
                    <a:pt x="1152375" y="228694"/>
                    <a:pt x="1151312" y="224443"/>
                  </a:cubicBezTo>
                  <a:cubicBezTo>
                    <a:pt x="1149599" y="217590"/>
                    <a:pt x="1152807" y="207901"/>
                    <a:pt x="1147156" y="203662"/>
                  </a:cubicBezTo>
                  <a:cubicBezTo>
                    <a:pt x="1143160" y="200665"/>
                    <a:pt x="1139155" y="209740"/>
                    <a:pt x="1134687" y="211974"/>
                  </a:cubicBezTo>
                  <a:cubicBezTo>
                    <a:pt x="1130768" y="213933"/>
                    <a:pt x="1126374" y="214745"/>
                    <a:pt x="1122218" y="216131"/>
                  </a:cubicBezTo>
                  <a:cubicBezTo>
                    <a:pt x="1090305" y="208152"/>
                    <a:pt x="1110498" y="218743"/>
                    <a:pt x="1101436" y="170411"/>
                  </a:cubicBezTo>
                  <a:cubicBezTo>
                    <a:pt x="1099821" y="161799"/>
                    <a:pt x="1093123" y="145473"/>
                    <a:pt x="1093123" y="145473"/>
                  </a:cubicBezTo>
                  <a:cubicBezTo>
                    <a:pt x="1051876" y="159221"/>
                    <a:pt x="1114880" y="136156"/>
                    <a:pt x="1068185" y="162098"/>
                  </a:cubicBezTo>
                  <a:cubicBezTo>
                    <a:pt x="1060525" y="166353"/>
                    <a:pt x="1043247" y="170411"/>
                    <a:pt x="1043247" y="170411"/>
                  </a:cubicBezTo>
                  <a:cubicBezTo>
                    <a:pt x="1040476" y="166255"/>
                    <a:pt x="1036963" y="162507"/>
                    <a:pt x="1034934" y="157942"/>
                  </a:cubicBezTo>
                  <a:cubicBezTo>
                    <a:pt x="1029151" y="144930"/>
                    <a:pt x="1025919" y="130196"/>
                    <a:pt x="1022465" y="116378"/>
                  </a:cubicBezTo>
                  <a:cubicBezTo>
                    <a:pt x="1019694" y="120534"/>
                    <a:pt x="1018388" y="126199"/>
                    <a:pt x="1014152" y="128847"/>
                  </a:cubicBezTo>
                  <a:cubicBezTo>
                    <a:pt x="1006722" y="133491"/>
                    <a:pt x="997715" y="135035"/>
                    <a:pt x="989214" y="137160"/>
                  </a:cubicBezTo>
                  <a:cubicBezTo>
                    <a:pt x="968339" y="142379"/>
                    <a:pt x="978008" y="139509"/>
                    <a:pt x="960120" y="145473"/>
                  </a:cubicBezTo>
                  <a:cubicBezTo>
                    <a:pt x="958734" y="141316"/>
                    <a:pt x="957167" y="137216"/>
                    <a:pt x="955963" y="133003"/>
                  </a:cubicBezTo>
                  <a:cubicBezTo>
                    <a:pt x="954394" y="127511"/>
                    <a:pt x="953448" y="121849"/>
                    <a:pt x="951807" y="116378"/>
                  </a:cubicBezTo>
                  <a:cubicBezTo>
                    <a:pt x="949289" y="107985"/>
                    <a:pt x="943494" y="91440"/>
                    <a:pt x="943494" y="91440"/>
                  </a:cubicBezTo>
                  <a:cubicBezTo>
                    <a:pt x="933352" y="94821"/>
                    <a:pt x="926614" y="95851"/>
                    <a:pt x="918556" y="103909"/>
                  </a:cubicBezTo>
                  <a:cubicBezTo>
                    <a:pt x="890847" y="131618"/>
                    <a:pt x="931025" y="102523"/>
                    <a:pt x="897774" y="124691"/>
                  </a:cubicBezTo>
                  <a:cubicBezTo>
                    <a:pt x="895003" y="117764"/>
                    <a:pt x="891605" y="111055"/>
                    <a:pt x="889461" y="103909"/>
                  </a:cubicBezTo>
                  <a:cubicBezTo>
                    <a:pt x="887431" y="97142"/>
                    <a:pt x="891624" y="86286"/>
                    <a:pt x="885305" y="83127"/>
                  </a:cubicBezTo>
                  <a:cubicBezTo>
                    <a:pt x="876543" y="78746"/>
                    <a:pt x="865908" y="85898"/>
                    <a:pt x="856210" y="87283"/>
                  </a:cubicBezTo>
                  <a:cubicBezTo>
                    <a:pt x="826533" y="97176"/>
                    <a:pt x="838563" y="100457"/>
                    <a:pt x="818803" y="87283"/>
                  </a:cubicBezTo>
                  <a:cubicBezTo>
                    <a:pt x="817319" y="81347"/>
                    <a:pt x="809095" y="46640"/>
                    <a:pt x="806334" y="45720"/>
                  </a:cubicBezTo>
                  <a:lnTo>
                    <a:pt x="793865" y="41563"/>
                  </a:lnTo>
                  <a:cubicBezTo>
                    <a:pt x="757776" y="59609"/>
                    <a:pt x="795099" y="38756"/>
                    <a:pt x="764770" y="62345"/>
                  </a:cubicBezTo>
                  <a:cubicBezTo>
                    <a:pt x="756884" y="68479"/>
                    <a:pt x="739832" y="78971"/>
                    <a:pt x="739832" y="78971"/>
                  </a:cubicBezTo>
                  <a:cubicBezTo>
                    <a:pt x="734290" y="70658"/>
                    <a:pt x="726367" y="63511"/>
                    <a:pt x="723207" y="54033"/>
                  </a:cubicBezTo>
                  <a:cubicBezTo>
                    <a:pt x="721821" y="49876"/>
                    <a:pt x="722854" y="43737"/>
                    <a:pt x="719050" y="41563"/>
                  </a:cubicBezTo>
                  <a:cubicBezTo>
                    <a:pt x="711733" y="37382"/>
                    <a:pt x="702425" y="38792"/>
                    <a:pt x="694112" y="37407"/>
                  </a:cubicBezTo>
                  <a:cubicBezTo>
                    <a:pt x="688570" y="38792"/>
                    <a:pt x="681786" y="37801"/>
                    <a:pt x="677487" y="41563"/>
                  </a:cubicBezTo>
                  <a:cubicBezTo>
                    <a:pt x="636445" y="77475"/>
                    <a:pt x="679980" y="60129"/>
                    <a:pt x="648392" y="70658"/>
                  </a:cubicBezTo>
                  <a:cubicBezTo>
                    <a:pt x="647007" y="66502"/>
                    <a:pt x="645962" y="62216"/>
                    <a:pt x="644236" y="58189"/>
                  </a:cubicBezTo>
                  <a:cubicBezTo>
                    <a:pt x="641795" y="52494"/>
                    <a:pt x="638099" y="47365"/>
                    <a:pt x="635923" y="41563"/>
                  </a:cubicBezTo>
                  <a:cubicBezTo>
                    <a:pt x="633917" y="36214"/>
                    <a:pt x="633152" y="30480"/>
                    <a:pt x="631767" y="24938"/>
                  </a:cubicBezTo>
                  <a:cubicBezTo>
                    <a:pt x="621625" y="28319"/>
                    <a:pt x="614887" y="29349"/>
                    <a:pt x="606829" y="37407"/>
                  </a:cubicBezTo>
                  <a:cubicBezTo>
                    <a:pt x="603297" y="40939"/>
                    <a:pt x="602417" y="46755"/>
                    <a:pt x="598516" y="49876"/>
                  </a:cubicBezTo>
                  <a:cubicBezTo>
                    <a:pt x="595095" y="52613"/>
                    <a:pt x="589966" y="52074"/>
                    <a:pt x="586047" y="54033"/>
                  </a:cubicBezTo>
                  <a:cubicBezTo>
                    <a:pt x="581579" y="56267"/>
                    <a:pt x="577734" y="59574"/>
                    <a:pt x="573578" y="62345"/>
                  </a:cubicBezTo>
                  <a:cubicBezTo>
                    <a:pt x="563879" y="13855"/>
                    <a:pt x="579119" y="18011"/>
                    <a:pt x="544483" y="24938"/>
                  </a:cubicBezTo>
                  <a:cubicBezTo>
                    <a:pt x="540327" y="27709"/>
                    <a:pt x="536579" y="31222"/>
                    <a:pt x="532014" y="33251"/>
                  </a:cubicBezTo>
                  <a:cubicBezTo>
                    <a:pt x="524007" y="36810"/>
                    <a:pt x="507076" y="41563"/>
                    <a:pt x="507076" y="41563"/>
                  </a:cubicBezTo>
                  <a:cubicBezTo>
                    <a:pt x="487679" y="12469"/>
                    <a:pt x="498763" y="22167"/>
                    <a:pt x="477981" y="8313"/>
                  </a:cubicBezTo>
                  <a:cubicBezTo>
                    <a:pt x="475210" y="12469"/>
                    <a:pt x="473428" y="17493"/>
                    <a:pt x="469669" y="20782"/>
                  </a:cubicBezTo>
                  <a:cubicBezTo>
                    <a:pt x="462150" y="27361"/>
                    <a:pt x="444730" y="37407"/>
                    <a:pt x="444730" y="37407"/>
                  </a:cubicBezTo>
                  <a:cubicBezTo>
                    <a:pt x="437803" y="36022"/>
                    <a:pt x="429525" y="37588"/>
                    <a:pt x="423949" y="33251"/>
                  </a:cubicBezTo>
                  <a:cubicBezTo>
                    <a:pt x="416063" y="27117"/>
                    <a:pt x="415636" y="13855"/>
                    <a:pt x="407323" y="8313"/>
                  </a:cubicBezTo>
                  <a:lnTo>
                    <a:pt x="394854" y="0"/>
                  </a:lnTo>
                  <a:cubicBezTo>
                    <a:pt x="370580" y="8091"/>
                    <a:pt x="392871" y="-2174"/>
                    <a:pt x="374072" y="16625"/>
                  </a:cubicBezTo>
                  <a:cubicBezTo>
                    <a:pt x="370540" y="20157"/>
                    <a:pt x="365135" y="21406"/>
                    <a:pt x="361603" y="24938"/>
                  </a:cubicBezTo>
                  <a:cubicBezTo>
                    <a:pt x="356705" y="29836"/>
                    <a:pt x="353290" y="36021"/>
                    <a:pt x="349134" y="41563"/>
                  </a:cubicBezTo>
                  <a:cubicBezTo>
                    <a:pt x="344978" y="40178"/>
                    <a:pt x="339763" y="40505"/>
                    <a:pt x="336665" y="37407"/>
                  </a:cubicBezTo>
                  <a:cubicBezTo>
                    <a:pt x="333567" y="34309"/>
                    <a:pt x="334939" y="28583"/>
                    <a:pt x="332509" y="24938"/>
                  </a:cubicBezTo>
                  <a:cubicBezTo>
                    <a:pt x="329249" y="20047"/>
                    <a:pt x="324196" y="16625"/>
                    <a:pt x="320040" y="12469"/>
                  </a:cubicBezTo>
                  <a:cubicBezTo>
                    <a:pt x="299257" y="19396"/>
                    <a:pt x="308956" y="12468"/>
                    <a:pt x="299258" y="41563"/>
                  </a:cubicBezTo>
                  <a:lnTo>
                    <a:pt x="295101" y="54033"/>
                  </a:lnTo>
                  <a:cubicBezTo>
                    <a:pt x="290945" y="52647"/>
                    <a:pt x="285062" y="53521"/>
                    <a:pt x="282632" y="49876"/>
                  </a:cubicBezTo>
                  <a:cubicBezTo>
                    <a:pt x="278713" y="43998"/>
                    <a:pt x="280008" y="35990"/>
                    <a:pt x="278476" y="29094"/>
                  </a:cubicBezTo>
                  <a:cubicBezTo>
                    <a:pt x="277237" y="23518"/>
                    <a:pt x="275705" y="18011"/>
                    <a:pt x="274320" y="12469"/>
                  </a:cubicBezTo>
                  <a:cubicBezTo>
                    <a:pt x="269287" y="27567"/>
                    <a:pt x="270163" y="20557"/>
                    <a:pt x="270163" y="3325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sz="2363"/>
            </a:p>
          </p:txBody>
        </p:sp>
        <p:sp>
          <p:nvSpPr>
            <p:cNvPr id="2" name="Volný tvar: obrazec 1"/>
            <p:cNvSpPr/>
            <p:nvPr/>
          </p:nvSpPr>
          <p:spPr>
            <a:xfrm>
              <a:off x="5977026" y="2443882"/>
              <a:ext cx="1392210" cy="1010577"/>
            </a:xfrm>
            <a:custGeom>
              <a:avLst/>
              <a:gdLst>
                <a:gd name="connsiteX0" fmla="*/ 0 w 1392072"/>
                <a:gd name="connsiteY0" fmla="*/ 95535 h 1011959"/>
                <a:gd name="connsiteX1" fmla="*/ 40944 w 1392072"/>
                <a:gd name="connsiteY1" fmla="*/ 27296 h 1011959"/>
                <a:gd name="connsiteX2" fmla="*/ 122830 w 1392072"/>
                <a:gd name="connsiteY2" fmla="*/ 0 h 1011959"/>
                <a:gd name="connsiteX3" fmla="*/ 136478 w 1392072"/>
                <a:gd name="connsiteY3" fmla="*/ 163773 h 1011959"/>
                <a:gd name="connsiteX4" fmla="*/ 259308 w 1392072"/>
                <a:gd name="connsiteY4" fmla="*/ 150126 h 1011959"/>
                <a:gd name="connsiteX5" fmla="*/ 286603 w 1392072"/>
                <a:gd name="connsiteY5" fmla="*/ 191069 h 1011959"/>
                <a:gd name="connsiteX6" fmla="*/ 450377 w 1392072"/>
                <a:gd name="connsiteY6" fmla="*/ 286603 h 1011959"/>
                <a:gd name="connsiteX7" fmla="*/ 464024 w 1392072"/>
                <a:gd name="connsiteY7" fmla="*/ 368490 h 1011959"/>
                <a:gd name="connsiteX8" fmla="*/ 518615 w 1392072"/>
                <a:gd name="connsiteY8" fmla="*/ 423081 h 1011959"/>
                <a:gd name="connsiteX9" fmla="*/ 668741 w 1392072"/>
                <a:gd name="connsiteY9" fmla="*/ 423081 h 1011959"/>
                <a:gd name="connsiteX10" fmla="*/ 682388 w 1392072"/>
                <a:gd name="connsiteY10" fmla="*/ 464024 h 1011959"/>
                <a:gd name="connsiteX11" fmla="*/ 832514 w 1392072"/>
                <a:gd name="connsiteY11" fmla="*/ 586854 h 1011959"/>
                <a:gd name="connsiteX12" fmla="*/ 846162 w 1392072"/>
                <a:gd name="connsiteY12" fmla="*/ 709684 h 1011959"/>
                <a:gd name="connsiteX13" fmla="*/ 1037230 w 1392072"/>
                <a:gd name="connsiteY13" fmla="*/ 723332 h 1011959"/>
                <a:gd name="connsiteX14" fmla="*/ 1214651 w 1392072"/>
                <a:gd name="connsiteY14" fmla="*/ 846161 h 1011959"/>
                <a:gd name="connsiteX15" fmla="*/ 1228299 w 1392072"/>
                <a:gd name="connsiteY15" fmla="*/ 996287 h 1011959"/>
                <a:gd name="connsiteX16" fmla="*/ 1392072 w 1392072"/>
                <a:gd name="connsiteY16" fmla="*/ 996287 h 101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2072" h="1011959">
                  <a:moveTo>
                    <a:pt x="0" y="95535"/>
                  </a:moveTo>
                  <a:cubicBezTo>
                    <a:pt x="13648" y="72789"/>
                    <a:pt x="20005" y="43582"/>
                    <a:pt x="40944" y="27296"/>
                  </a:cubicBezTo>
                  <a:cubicBezTo>
                    <a:pt x="63655" y="9632"/>
                    <a:pt x="122830" y="0"/>
                    <a:pt x="122830" y="0"/>
                  </a:cubicBezTo>
                  <a:cubicBezTo>
                    <a:pt x="127379" y="54591"/>
                    <a:pt x="99629" y="123239"/>
                    <a:pt x="136478" y="163773"/>
                  </a:cubicBezTo>
                  <a:cubicBezTo>
                    <a:pt x="164189" y="194255"/>
                    <a:pt x="218777" y="142757"/>
                    <a:pt x="259308" y="150126"/>
                  </a:cubicBezTo>
                  <a:cubicBezTo>
                    <a:pt x="275446" y="153060"/>
                    <a:pt x="277505" y="177421"/>
                    <a:pt x="286603" y="191069"/>
                  </a:cubicBezTo>
                  <a:cubicBezTo>
                    <a:pt x="317408" y="375893"/>
                    <a:pt x="256539" y="173530"/>
                    <a:pt x="450377" y="286603"/>
                  </a:cubicBezTo>
                  <a:cubicBezTo>
                    <a:pt x="474280" y="300546"/>
                    <a:pt x="458021" y="341477"/>
                    <a:pt x="464024" y="368490"/>
                  </a:cubicBezTo>
                  <a:cubicBezTo>
                    <a:pt x="475670" y="420897"/>
                    <a:pt x="470576" y="407068"/>
                    <a:pt x="518615" y="423081"/>
                  </a:cubicBezTo>
                  <a:cubicBezTo>
                    <a:pt x="574465" y="404464"/>
                    <a:pt x="595989" y="390747"/>
                    <a:pt x="668741" y="423081"/>
                  </a:cubicBezTo>
                  <a:cubicBezTo>
                    <a:pt x="681887" y="428924"/>
                    <a:pt x="677839" y="450376"/>
                    <a:pt x="682388" y="464024"/>
                  </a:cubicBezTo>
                  <a:cubicBezTo>
                    <a:pt x="717540" y="745238"/>
                    <a:pt x="639804" y="411663"/>
                    <a:pt x="832514" y="586854"/>
                  </a:cubicBezTo>
                  <a:cubicBezTo>
                    <a:pt x="862996" y="614565"/>
                    <a:pt x="811885" y="686833"/>
                    <a:pt x="846162" y="709684"/>
                  </a:cubicBezTo>
                  <a:cubicBezTo>
                    <a:pt x="899290" y="745103"/>
                    <a:pt x="973541" y="718783"/>
                    <a:pt x="1037230" y="723332"/>
                  </a:cubicBezTo>
                  <a:cubicBezTo>
                    <a:pt x="1073588" y="1014192"/>
                    <a:pt x="990557" y="639305"/>
                    <a:pt x="1214651" y="846161"/>
                  </a:cubicBezTo>
                  <a:cubicBezTo>
                    <a:pt x="1251574" y="880243"/>
                    <a:pt x="1189940" y="963829"/>
                    <a:pt x="1228299" y="996287"/>
                  </a:cubicBezTo>
                  <a:cubicBezTo>
                    <a:pt x="1269973" y="1031550"/>
                    <a:pt x="1337481" y="996287"/>
                    <a:pt x="1392072" y="99628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sz="2363"/>
            </a:p>
          </p:txBody>
        </p:sp>
        <p:sp>
          <p:nvSpPr>
            <p:cNvPr id="3" name="Volný tvar: obrazec 2"/>
            <p:cNvSpPr/>
            <p:nvPr/>
          </p:nvSpPr>
          <p:spPr>
            <a:xfrm>
              <a:off x="4776716" y="3971979"/>
              <a:ext cx="1459939" cy="1063270"/>
            </a:xfrm>
            <a:custGeom>
              <a:avLst/>
              <a:gdLst>
                <a:gd name="connsiteX0" fmla="*/ 0 w 1460311"/>
                <a:gd name="connsiteY0" fmla="*/ 68238 h 1064525"/>
                <a:gd name="connsiteX1" fmla="*/ 68239 w 1460311"/>
                <a:gd name="connsiteY1" fmla="*/ 40943 h 1064525"/>
                <a:gd name="connsiteX2" fmla="*/ 109183 w 1460311"/>
                <a:gd name="connsiteY2" fmla="*/ 27295 h 1064525"/>
                <a:gd name="connsiteX3" fmla="*/ 150126 w 1460311"/>
                <a:gd name="connsiteY3" fmla="*/ 0 h 1064525"/>
                <a:gd name="connsiteX4" fmla="*/ 204717 w 1460311"/>
                <a:gd name="connsiteY4" fmla="*/ 150125 h 1064525"/>
                <a:gd name="connsiteX5" fmla="*/ 245660 w 1460311"/>
                <a:gd name="connsiteY5" fmla="*/ 136477 h 1064525"/>
                <a:gd name="connsiteX6" fmla="*/ 327547 w 1460311"/>
                <a:gd name="connsiteY6" fmla="*/ 150125 h 1064525"/>
                <a:gd name="connsiteX7" fmla="*/ 368490 w 1460311"/>
                <a:gd name="connsiteY7" fmla="*/ 272955 h 1064525"/>
                <a:gd name="connsiteX8" fmla="*/ 423081 w 1460311"/>
                <a:gd name="connsiteY8" fmla="*/ 409432 h 1064525"/>
                <a:gd name="connsiteX9" fmla="*/ 545911 w 1460311"/>
                <a:gd name="connsiteY9" fmla="*/ 436728 h 1064525"/>
                <a:gd name="connsiteX10" fmla="*/ 559559 w 1460311"/>
                <a:gd name="connsiteY10" fmla="*/ 504967 h 1064525"/>
                <a:gd name="connsiteX11" fmla="*/ 600502 w 1460311"/>
                <a:gd name="connsiteY11" fmla="*/ 491319 h 1064525"/>
                <a:gd name="connsiteX12" fmla="*/ 668741 w 1460311"/>
                <a:gd name="connsiteY12" fmla="*/ 477671 h 1064525"/>
                <a:gd name="connsiteX13" fmla="*/ 723332 w 1460311"/>
                <a:gd name="connsiteY13" fmla="*/ 600501 h 1064525"/>
                <a:gd name="connsiteX14" fmla="*/ 818866 w 1460311"/>
                <a:gd name="connsiteY14" fmla="*/ 573205 h 1064525"/>
                <a:gd name="connsiteX15" fmla="*/ 873457 w 1460311"/>
                <a:gd name="connsiteY15" fmla="*/ 682388 h 1064525"/>
                <a:gd name="connsiteX16" fmla="*/ 887105 w 1460311"/>
                <a:gd name="connsiteY16" fmla="*/ 641444 h 1064525"/>
                <a:gd name="connsiteX17" fmla="*/ 928048 w 1460311"/>
                <a:gd name="connsiteY17" fmla="*/ 627797 h 1064525"/>
                <a:gd name="connsiteX18" fmla="*/ 941696 w 1460311"/>
                <a:gd name="connsiteY18" fmla="*/ 736979 h 1064525"/>
                <a:gd name="connsiteX19" fmla="*/ 1023583 w 1460311"/>
                <a:gd name="connsiteY19" fmla="*/ 709683 h 1064525"/>
                <a:gd name="connsiteX20" fmla="*/ 1064526 w 1460311"/>
                <a:gd name="connsiteY20" fmla="*/ 846161 h 1064525"/>
                <a:gd name="connsiteX21" fmla="*/ 1105469 w 1460311"/>
                <a:gd name="connsiteY21" fmla="*/ 873456 h 1064525"/>
                <a:gd name="connsiteX22" fmla="*/ 1214651 w 1460311"/>
                <a:gd name="connsiteY22" fmla="*/ 873456 h 1064525"/>
                <a:gd name="connsiteX23" fmla="*/ 1228299 w 1460311"/>
                <a:gd name="connsiteY23" fmla="*/ 968991 h 1064525"/>
                <a:gd name="connsiteX24" fmla="*/ 1282890 w 1460311"/>
                <a:gd name="connsiteY24" fmla="*/ 955343 h 1064525"/>
                <a:gd name="connsiteX25" fmla="*/ 1323833 w 1460311"/>
                <a:gd name="connsiteY25" fmla="*/ 941695 h 1064525"/>
                <a:gd name="connsiteX26" fmla="*/ 1337481 w 1460311"/>
                <a:gd name="connsiteY26" fmla="*/ 982638 h 1064525"/>
                <a:gd name="connsiteX27" fmla="*/ 1351129 w 1460311"/>
                <a:gd name="connsiteY27" fmla="*/ 1050877 h 1064525"/>
                <a:gd name="connsiteX28" fmla="*/ 1460311 w 1460311"/>
                <a:gd name="connsiteY28" fmla="*/ 1064525 h 106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60311" h="1064525">
                  <a:moveTo>
                    <a:pt x="0" y="68238"/>
                  </a:moveTo>
                  <a:cubicBezTo>
                    <a:pt x="22746" y="59140"/>
                    <a:pt x="45300" y="49545"/>
                    <a:pt x="68239" y="40943"/>
                  </a:cubicBezTo>
                  <a:cubicBezTo>
                    <a:pt x="81709" y="35892"/>
                    <a:pt x="96316" y="33729"/>
                    <a:pt x="109183" y="27295"/>
                  </a:cubicBezTo>
                  <a:cubicBezTo>
                    <a:pt x="123854" y="19960"/>
                    <a:pt x="136478" y="9098"/>
                    <a:pt x="150126" y="0"/>
                  </a:cubicBezTo>
                  <a:cubicBezTo>
                    <a:pt x="169063" y="246178"/>
                    <a:pt x="113306" y="195830"/>
                    <a:pt x="204717" y="150125"/>
                  </a:cubicBezTo>
                  <a:cubicBezTo>
                    <a:pt x="217584" y="143691"/>
                    <a:pt x="232012" y="141026"/>
                    <a:pt x="245660" y="136477"/>
                  </a:cubicBezTo>
                  <a:cubicBezTo>
                    <a:pt x="272956" y="141026"/>
                    <a:pt x="314428" y="125760"/>
                    <a:pt x="327547" y="150125"/>
                  </a:cubicBezTo>
                  <a:cubicBezTo>
                    <a:pt x="387906" y="262221"/>
                    <a:pt x="297228" y="379845"/>
                    <a:pt x="368490" y="272955"/>
                  </a:cubicBezTo>
                  <a:cubicBezTo>
                    <a:pt x="503340" y="317903"/>
                    <a:pt x="250847" y="219974"/>
                    <a:pt x="423081" y="409432"/>
                  </a:cubicBezTo>
                  <a:cubicBezTo>
                    <a:pt x="451294" y="440467"/>
                    <a:pt x="504968" y="427629"/>
                    <a:pt x="545911" y="436728"/>
                  </a:cubicBezTo>
                  <a:cubicBezTo>
                    <a:pt x="550460" y="459474"/>
                    <a:pt x="543156" y="488564"/>
                    <a:pt x="559559" y="504967"/>
                  </a:cubicBezTo>
                  <a:cubicBezTo>
                    <a:pt x="569731" y="515139"/>
                    <a:pt x="586546" y="494808"/>
                    <a:pt x="600502" y="491319"/>
                  </a:cubicBezTo>
                  <a:cubicBezTo>
                    <a:pt x="623006" y="485693"/>
                    <a:pt x="645995" y="482220"/>
                    <a:pt x="668741" y="477671"/>
                  </a:cubicBezTo>
                  <a:cubicBezTo>
                    <a:pt x="781932" y="515402"/>
                    <a:pt x="612412" y="445214"/>
                    <a:pt x="723332" y="600501"/>
                  </a:cubicBezTo>
                  <a:cubicBezTo>
                    <a:pt x="726628" y="605115"/>
                    <a:pt x="810174" y="576102"/>
                    <a:pt x="818866" y="573205"/>
                  </a:cubicBezTo>
                  <a:cubicBezTo>
                    <a:pt x="911367" y="604039"/>
                    <a:pt x="810726" y="556928"/>
                    <a:pt x="873457" y="682388"/>
                  </a:cubicBezTo>
                  <a:cubicBezTo>
                    <a:pt x="879891" y="695255"/>
                    <a:pt x="876932" y="651617"/>
                    <a:pt x="887105" y="641444"/>
                  </a:cubicBezTo>
                  <a:cubicBezTo>
                    <a:pt x="897277" y="631272"/>
                    <a:pt x="914400" y="632346"/>
                    <a:pt x="928048" y="627797"/>
                  </a:cubicBezTo>
                  <a:cubicBezTo>
                    <a:pt x="932597" y="664191"/>
                    <a:pt x="913848" y="713110"/>
                    <a:pt x="941696" y="736979"/>
                  </a:cubicBezTo>
                  <a:cubicBezTo>
                    <a:pt x="963542" y="755704"/>
                    <a:pt x="1023583" y="709683"/>
                    <a:pt x="1023583" y="709683"/>
                  </a:cubicBezTo>
                  <a:cubicBezTo>
                    <a:pt x="1032173" y="769816"/>
                    <a:pt x="1023148" y="804783"/>
                    <a:pt x="1064526" y="846161"/>
                  </a:cubicBezTo>
                  <a:cubicBezTo>
                    <a:pt x="1076124" y="857759"/>
                    <a:pt x="1091821" y="864358"/>
                    <a:pt x="1105469" y="873456"/>
                  </a:cubicBezTo>
                  <a:cubicBezTo>
                    <a:pt x="1133692" y="864048"/>
                    <a:pt x="1188300" y="838321"/>
                    <a:pt x="1214651" y="873456"/>
                  </a:cubicBezTo>
                  <a:cubicBezTo>
                    <a:pt x="1233952" y="899191"/>
                    <a:pt x="1223750" y="937146"/>
                    <a:pt x="1228299" y="968991"/>
                  </a:cubicBezTo>
                  <a:cubicBezTo>
                    <a:pt x="1246496" y="964442"/>
                    <a:pt x="1264855" y="960496"/>
                    <a:pt x="1282890" y="955343"/>
                  </a:cubicBezTo>
                  <a:cubicBezTo>
                    <a:pt x="1296722" y="951391"/>
                    <a:pt x="1310966" y="935262"/>
                    <a:pt x="1323833" y="941695"/>
                  </a:cubicBezTo>
                  <a:cubicBezTo>
                    <a:pt x="1336700" y="948128"/>
                    <a:pt x="1333992" y="968682"/>
                    <a:pt x="1337481" y="982638"/>
                  </a:cubicBezTo>
                  <a:cubicBezTo>
                    <a:pt x="1343107" y="1005142"/>
                    <a:pt x="1346580" y="1028131"/>
                    <a:pt x="1351129" y="1050877"/>
                  </a:cubicBezTo>
                  <a:cubicBezTo>
                    <a:pt x="1445707" y="1035114"/>
                    <a:pt x="1413448" y="1017662"/>
                    <a:pt x="1460311" y="1064525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sz="2363"/>
            </a:p>
          </p:txBody>
        </p:sp>
        <p:sp>
          <p:nvSpPr>
            <p:cNvPr id="6" name="Volný tvar: obrazec 5"/>
            <p:cNvSpPr/>
            <p:nvPr/>
          </p:nvSpPr>
          <p:spPr>
            <a:xfrm>
              <a:off x="4818106" y="2415654"/>
              <a:ext cx="1187141" cy="1486696"/>
            </a:xfrm>
            <a:custGeom>
              <a:avLst/>
              <a:gdLst>
                <a:gd name="connsiteX0" fmla="*/ 54591 w 1187355"/>
                <a:gd name="connsiteY0" fmla="*/ 1487606 h 1487606"/>
                <a:gd name="connsiteX1" fmla="*/ 40943 w 1187355"/>
                <a:gd name="connsiteY1" fmla="*/ 1228298 h 1487606"/>
                <a:gd name="connsiteX2" fmla="*/ 27295 w 1187355"/>
                <a:gd name="connsiteY2" fmla="*/ 1187355 h 1487606"/>
                <a:gd name="connsiteX3" fmla="*/ 0 w 1187355"/>
                <a:gd name="connsiteY3" fmla="*/ 1037230 h 1487606"/>
                <a:gd name="connsiteX4" fmla="*/ 40943 w 1187355"/>
                <a:gd name="connsiteY4" fmla="*/ 1009934 h 1487606"/>
                <a:gd name="connsiteX5" fmla="*/ 81886 w 1187355"/>
                <a:gd name="connsiteY5" fmla="*/ 1023582 h 1487606"/>
                <a:gd name="connsiteX6" fmla="*/ 136477 w 1187355"/>
                <a:gd name="connsiteY6" fmla="*/ 1037230 h 1487606"/>
                <a:gd name="connsiteX7" fmla="*/ 163773 w 1187355"/>
                <a:gd name="connsiteY7" fmla="*/ 805218 h 1487606"/>
                <a:gd name="connsiteX8" fmla="*/ 272955 w 1187355"/>
                <a:gd name="connsiteY8" fmla="*/ 791570 h 1487606"/>
                <a:gd name="connsiteX9" fmla="*/ 286603 w 1187355"/>
                <a:gd name="connsiteY9" fmla="*/ 586853 h 1487606"/>
                <a:gd name="connsiteX10" fmla="*/ 368489 w 1187355"/>
                <a:gd name="connsiteY10" fmla="*/ 627797 h 1487606"/>
                <a:gd name="connsiteX11" fmla="*/ 382137 w 1187355"/>
                <a:gd name="connsiteY11" fmla="*/ 586853 h 1487606"/>
                <a:gd name="connsiteX12" fmla="*/ 395785 w 1187355"/>
                <a:gd name="connsiteY12" fmla="*/ 464024 h 1487606"/>
                <a:gd name="connsiteX13" fmla="*/ 545910 w 1187355"/>
                <a:gd name="connsiteY13" fmla="*/ 491319 h 1487606"/>
                <a:gd name="connsiteX14" fmla="*/ 559558 w 1187355"/>
                <a:gd name="connsiteY14" fmla="*/ 450376 h 1487606"/>
                <a:gd name="connsiteX15" fmla="*/ 573206 w 1187355"/>
                <a:gd name="connsiteY15" fmla="*/ 313898 h 1487606"/>
                <a:gd name="connsiteX16" fmla="*/ 682388 w 1187355"/>
                <a:gd name="connsiteY16" fmla="*/ 300250 h 1487606"/>
                <a:gd name="connsiteX17" fmla="*/ 696036 w 1187355"/>
                <a:gd name="connsiteY17" fmla="*/ 259307 h 1487606"/>
                <a:gd name="connsiteX18" fmla="*/ 709683 w 1187355"/>
                <a:gd name="connsiteY18" fmla="*/ 191068 h 1487606"/>
                <a:gd name="connsiteX19" fmla="*/ 723331 w 1187355"/>
                <a:gd name="connsiteY19" fmla="*/ 136477 h 1487606"/>
                <a:gd name="connsiteX20" fmla="*/ 736979 w 1187355"/>
                <a:gd name="connsiteY20" fmla="*/ 177421 h 1487606"/>
                <a:gd name="connsiteX21" fmla="*/ 818865 w 1187355"/>
                <a:gd name="connsiteY21" fmla="*/ 232012 h 1487606"/>
                <a:gd name="connsiteX22" fmla="*/ 832513 w 1187355"/>
                <a:gd name="connsiteY22" fmla="*/ 191068 h 1487606"/>
                <a:gd name="connsiteX23" fmla="*/ 859809 w 1187355"/>
                <a:gd name="connsiteY23" fmla="*/ 68239 h 1487606"/>
                <a:gd name="connsiteX24" fmla="*/ 968991 w 1187355"/>
                <a:gd name="connsiteY24" fmla="*/ 136477 h 1487606"/>
                <a:gd name="connsiteX25" fmla="*/ 1009934 w 1187355"/>
                <a:gd name="connsiteY25" fmla="*/ 81886 h 1487606"/>
                <a:gd name="connsiteX26" fmla="*/ 1023582 w 1187355"/>
                <a:gd name="connsiteY26" fmla="*/ 40943 h 1487606"/>
                <a:gd name="connsiteX27" fmla="*/ 1050877 w 1187355"/>
                <a:gd name="connsiteY27" fmla="*/ 0 h 1487606"/>
                <a:gd name="connsiteX28" fmla="*/ 1064525 w 1187355"/>
                <a:gd name="connsiteY28" fmla="*/ 68239 h 1487606"/>
                <a:gd name="connsiteX29" fmla="*/ 1078173 w 1187355"/>
                <a:gd name="connsiteY29" fmla="*/ 109182 h 1487606"/>
                <a:gd name="connsiteX30" fmla="*/ 1119116 w 1187355"/>
                <a:gd name="connsiteY30" fmla="*/ 122830 h 1487606"/>
                <a:gd name="connsiteX31" fmla="*/ 1187355 w 1187355"/>
                <a:gd name="connsiteY31" fmla="*/ 95534 h 1487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87355" h="1487606">
                  <a:moveTo>
                    <a:pt x="54591" y="1487606"/>
                  </a:moveTo>
                  <a:cubicBezTo>
                    <a:pt x="50042" y="1401170"/>
                    <a:pt x="48780" y="1314498"/>
                    <a:pt x="40943" y="1228298"/>
                  </a:cubicBezTo>
                  <a:cubicBezTo>
                    <a:pt x="39641" y="1213971"/>
                    <a:pt x="30116" y="1201462"/>
                    <a:pt x="27295" y="1187355"/>
                  </a:cubicBezTo>
                  <a:cubicBezTo>
                    <a:pt x="-21617" y="942799"/>
                    <a:pt x="40464" y="1199095"/>
                    <a:pt x="0" y="1037230"/>
                  </a:cubicBezTo>
                  <a:cubicBezTo>
                    <a:pt x="13648" y="1028131"/>
                    <a:pt x="24764" y="1012631"/>
                    <a:pt x="40943" y="1009934"/>
                  </a:cubicBezTo>
                  <a:cubicBezTo>
                    <a:pt x="55133" y="1007569"/>
                    <a:pt x="68054" y="1019630"/>
                    <a:pt x="81886" y="1023582"/>
                  </a:cubicBezTo>
                  <a:cubicBezTo>
                    <a:pt x="99921" y="1028735"/>
                    <a:pt x="118280" y="1032681"/>
                    <a:pt x="136477" y="1037230"/>
                  </a:cubicBezTo>
                  <a:cubicBezTo>
                    <a:pt x="145576" y="959893"/>
                    <a:pt x="125956" y="873289"/>
                    <a:pt x="163773" y="805218"/>
                  </a:cubicBezTo>
                  <a:cubicBezTo>
                    <a:pt x="181585" y="773156"/>
                    <a:pt x="254974" y="823537"/>
                    <a:pt x="272955" y="791570"/>
                  </a:cubicBezTo>
                  <a:cubicBezTo>
                    <a:pt x="306484" y="731962"/>
                    <a:pt x="282054" y="655092"/>
                    <a:pt x="286603" y="586853"/>
                  </a:cubicBezTo>
                  <a:cubicBezTo>
                    <a:pt x="293498" y="591450"/>
                    <a:pt x="352345" y="635869"/>
                    <a:pt x="368489" y="627797"/>
                  </a:cubicBezTo>
                  <a:cubicBezTo>
                    <a:pt x="381356" y="621363"/>
                    <a:pt x="377588" y="600501"/>
                    <a:pt x="382137" y="586853"/>
                  </a:cubicBezTo>
                  <a:cubicBezTo>
                    <a:pt x="386686" y="545910"/>
                    <a:pt x="364995" y="491392"/>
                    <a:pt x="395785" y="464024"/>
                  </a:cubicBezTo>
                  <a:cubicBezTo>
                    <a:pt x="416830" y="445317"/>
                    <a:pt x="510341" y="479462"/>
                    <a:pt x="545910" y="491319"/>
                  </a:cubicBezTo>
                  <a:cubicBezTo>
                    <a:pt x="550459" y="477671"/>
                    <a:pt x="557370" y="464595"/>
                    <a:pt x="559558" y="450376"/>
                  </a:cubicBezTo>
                  <a:cubicBezTo>
                    <a:pt x="566510" y="405188"/>
                    <a:pt x="544255" y="349283"/>
                    <a:pt x="573206" y="313898"/>
                  </a:cubicBezTo>
                  <a:cubicBezTo>
                    <a:pt x="596431" y="285511"/>
                    <a:pt x="645994" y="304799"/>
                    <a:pt x="682388" y="300250"/>
                  </a:cubicBezTo>
                  <a:cubicBezTo>
                    <a:pt x="686937" y="286602"/>
                    <a:pt x="692547" y="273263"/>
                    <a:pt x="696036" y="259307"/>
                  </a:cubicBezTo>
                  <a:cubicBezTo>
                    <a:pt x="701662" y="236803"/>
                    <a:pt x="704651" y="213712"/>
                    <a:pt x="709683" y="191068"/>
                  </a:cubicBezTo>
                  <a:cubicBezTo>
                    <a:pt x="713752" y="172758"/>
                    <a:pt x="718782" y="154674"/>
                    <a:pt x="723331" y="136477"/>
                  </a:cubicBezTo>
                  <a:cubicBezTo>
                    <a:pt x="727880" y="150125"/>
                    <a:pt x="728999" y="165451"/>
                    <a:pt x="736979" y="177421"/>
                  </a:cubicBezTo>
                  <a:cubicBezTo>
                    <a:pt x="766187" y="221234"/>
                    <a:pt x="775940" y="217703"/>
                    <a:pt x="818865" y="232012"/>
                  </a:cubicBezTo>
                  <a:cubicBezTo>
                    <a:pt x="823414" y="218364"/>
                    <a:pt x="828561" y="204901"/>
                    <a:pt x="832513" y="191068"/>
                  </a:cubicBezTo>
                  <a:cubicBezTo>
                    <a:pt x="845362" y="146096"/>
                    <a:pt x="850428" y="115145"/>
                    <a:pt x="859809" y="68239"/>
                  </a:cubicBezTo>
                  <a:cubicBezTo>
                    <a:pt x="924805" y="165732"/>
                    <a:pt x="882575" y="158082"/>
                    <a:pt x="968991" y="136477"/>
                  </a:cubicBezTo>
                  <a:cubicBezTo>
                    <a:pt x="982639" y="118280"/>
                    <a:pt x="998649" y="101635"/>
                    <a:pt x="1009934" y="81886"/>
                  </a:cubicBezTo>
                  <a:cubicBezTo>
                    <a:pt x="1017071" y="69396"/>
                    <a:pt x="1017148" y="53810"/>
                    <a:pt x="1023582" y="40943"/>
                  </a:cubicBezTo>
                  <a:cubicBezTo>
                    <a:pt x="1030917" y="26272"/>
                    <a:pt x="1041779" y="13648"/>
                    <a:pt x="1050877" y="0"/>
                  </a:cubicBezTo>
                  <a:cubicBezTo>
                    <a:pt x="1055426" y="22746"/>
                    <a:pt x="1058899" y="45735"/>
                    <a:pt x="1064525" y="68239"/>
                  </a:cubicBezTo>
                  <a:cubicBezTo>
                    <a:pt x="1068014" y="82195"/>
                    <a:pt x="1068001" y="99010"/>
                    <a:pt x="1078173" y="109182"/>
                  </a:cubicBezTo>
                  <a:cubicBezTo>
                    <a:pt x="1088345" y="119354"/>
                    <a:pt x="1105468" y="118281"/>
                    <a:pt x="1119116" y="122830"/>
                  </a:cubicBezTo>
                  <a:cubicBezTo>
                    <a:pt x="1169710" y="105965"/>
                    <a:pt x="1147192" y="115616"/>
                    <a:pt x="1187355" y="9553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sz="2363"/>
            </a:p>
          </p:txBody>
        </p:sp>
      </p:grpSp>
      <p:sp>
        <p:nvSpPr>
          <p:cNvPr id="9" name="Šipka: doprava 8"/>
          <p:cNvSpPr/>
          <p:nvPr/>
        </p:nvSpPr>
        <p:spPr>
          <a:xfrm rot="10800000">
            <a:off x="3590925" y="3594100"/>
            <a:ext cx="2454275" cy="28257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2363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7720013" y="692150"/>
            <a:ext cx="1217612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spcBef>
                <a:spcPct val="20000"/>
              </a:spcBef>
              <a:buClr>
                <a:schemeClr val="bg2"/>
              </a:buClr>
              <a:buFont typeface="Monotype Sorts" charset="2"/>
              <a:buChar char="§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14338" indent="-285750" defTabSz="828675">
              <a:spcBef>
                <a:spcPct val="20000"/>
              </a:spcBef>
              <a:buClr>
                <a:schemeClr val="bg2"/>
              </a:buClr>
              <a:buSzPct val="50000"/>
              <a:buFont typeface="Monotype Sorts" charset="2"/>
              <a:buChar char="l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28675" indent="-228600" defTabSz="828675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44600" indent="-228600" defTabSz="828675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58938" indent="-228600" defTabSz="828675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1161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733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0305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877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kumimoji="0" lang="en-GB" altLang="cs-CZ" sz="1013" i="1">
                <a:latin typeface="Arial" panose="020B0604020202020204" pitchFamily="34" charset="0"/>
                <a:ea typeface="+mn-ea"/>
              </a:rPr>
              <a:t>GI Motility online</a:t>
            </a:r>
            <a:r>
              <a:rPr kumimoji="0" lang="en-GB" altLang="cs-CZ" sz="1013">
                <a:latin typeface="Arial" panose="020B0604020202020204" pitchFamily="34" charset="0"/>
                <a:ea typeface="+mn-ea"/>
              </a:rPr>
              <a:t> (May 2006) | doi:10.1038/gimo6</a:t>
            </a:r>
          </a:p>
        </p:txBody>
      </p:sp>
      <p:sp>
        <p:nvSpPr>
          <p:cNvPr id="11267" name="Text Box 8"/>
          <p:cNvSpPr txBox="1">
            <a:spLocks noChangeArrowheads="1"/>
          </p:cNvSpPr>
          <p:nvPr/>
        </p:nvSpPr>
        <p:spPr bwMode="auto">
          <a:xfrm>
            <a:off x="1608138" y="611188"/>
            <a:ext cx="7085012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 anchorCtr="1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2900" b="1" dirty="0" err="1" smtClean="0">
                <a:latin typeface="Calibri" charset="0"/>
              </a:rPr>
              <a:t>Upper</a:t>
            </a:r>
            <a:r>
              <a:rPr lang="cs-CZ" sz="2900" b="1" dirty="0" smtClean="0">
                <a:latin typeface="Calibri" charset="0"/>
              </a:rPr>
              <a:t> </a:t>
            </a:r>
            <a:r>
              <a:rPr lang="cs-CZ" sz="2900" b="1" dirty="0" err="1" smtClean="0">
                <a:latin typeface="Calibri" charset="0"/>
              </a:rPr>
              <a:t>esophageal</a:t>
            </a:r>
            <a:r>
              <a:rPr lang="cs-CZ" sz="2900" b="1" dirty="0" smtClean="0">
                <a:latin typeface="Calibri" charset="0"/>
              </a:rPr>
              <a:t> </a:t>
            </a:r>
            <a:r>
              <a:rPr lang="cs-CZ" sz="2900" b="1" dirty="0" err="1" smtClean="0">
                <a:latin typeface="Calibri" charset="0"/>
              </a:rPr>
              <a:t>sphincter</a:t>
            </a:r>
            <a:endParaRPr lang="en-GB" sz="2900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30724" name="Picture 46" descr="gimo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8" y="5937250"/>
            <a:ext cx="5778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25" name="Object 236"/>
          <p:cNvGraphicFramePr>
            <a:graphicFrameLocks noChangeAspect="1"/>
          </p:cNvGraphicFramePr>
          <p:nvPr/>
        </p:nvGraphicFramePr>
        <p:xfrm>
          <a:off x="873125" y="1284288"/>
          <a:ext cx="5432425" cy="482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6" name="Image" r:id="rId5" imgW="2133424" imgH="2755164" progId="Photoshop.Image.6">
                  <p:embed/>
                </p:oleObj>
              </mc:Choice>
              <mc:Fallback>
                <p:oleObj name="Image" r:id="rId5" imgW="2133424" imgH="2755164" progId="Photoshop.Image.6">
                  <p:embed/>
                  <p:pic>
                    <p:nvPicPr>
                      <p:cNvPr id="0" name="Object 2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125" y="1284288"/>
                        <a:ext cx="5432425" cy="482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6535738" y="2238375"/>
            <a:ext cx="2766847" cy="355481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481013" indent="-481013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cs-CZ" sz="2500" u="sng" dirty="0" err="1" smtClean="0">
                <a:latin typeface="Calibri" charset="0"/>
              </a:rPr>
              <a:t>Cartilage</a:t>
            </a:r>
            <a:endParaRPr lang="cs-CZ" sz="2500" u="sng" dirty="0">
              <a:latin typeface="Calibri" charset="0"/>
            </a:endParaRPr>
          </a:p>
          <a:p>
            <a:r>
              <a:rPr lang="cs-CZ" sz="2500" dirty="0">
                <a:latin typeface="Calibri" charset="0"/>
              </a:rPr>
              <a:t>(</a:t>
            </a:r>
            <a:r>
              <a:rPr lang="cs-CZ" sz="2500" dirty="0" err="1" smtClean="0">
                <a:latin typeface="Calibri" charset="0"/>
              </a:rPr>
              <a:t>thyroid</a:t>
            </a:r>
            <a:r>
              <a:rPr lang="cs-CZ" sz="2500" dirty="0" smtClean="0">
                <a:latin typeface="Calibri" charset="0"/>
              </a:rPr>
              <a:t>, </a:t>
            </a:r>
            <a:r>
              <a:rPr lang="cs-CZ" sz="2500" dirty="0" err="1" smtClean="0">
                <a:latin typeface="Calibri" charset="0"/>
              </a:rPr>
              <a:t>cricoid</a:t>
            </a:r>
            <a:r>
              <a:rPr lang="cs-CZ" sz="2500" dirty="0" smtClean="0">
                <a:latin typeface="Calibri" charset="0"/>
              </a:rPr>
              <a:t>)</a:t>
            </a:r>
            <a:endParaRPr lang="cs-CZ" sz="2500" dirty="0"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cs-CZ" sz="2500" u="sng" dirty="0" err="1" smtClean="0">
                <a:latin typeface="Calibri" charset="0"/>
              </a:rPr>
              <a:t>Muscles</a:t>
            </a:r>
            <a:endParaRPr lang="cs-CZ" sz="2500" u="sng" dirty="0">
              <a:latin typeface="Calibri" charset="0"/>
            </a:endParaRPr>
          </a:p>
          <a:p>
            <a:r>
              <a:rPr lang="cs-CZ" sz="2500" dirty="0">
                <a:latin typeface="Calibri" charset="0"/>
              </a:rPr>
              <a:t>(</a:t>
            </a:r>
            <a:r>
              <a:rPr lang="cs-CZ" sz="2500" dirty="0" err="1" smtClean="0">
                <a:latin typeface="Calibri" charset="0"/>
              </a:rPr>
              <a:t>cricopharyngeal</a:t>
            </a:r>
            <a:r>
              <a:rPr lang="cs-CZ" sz="2500" dirty="0" smtClean="0">
                <a:latin typeface="Calibri" charset="0"/>
              </a:rPr>
              <a:t>, </a:t>
            </a:r>
            <a:endParaRPr lang="cs-CZ" sz="2500" dirty="0">
              <a:latin typeface="Calibri" charset="0"/>
            </a:endParaRPr>
          </a:p>
          <a:p>
            <a:r>
              <a:rPr lang="cs-CZ" sz="2500" dirty="0" err="1" smtClean="0">
                <a:latin typeface="Calibri" charset="0"/>
              </a:rPr>
              <a:t>thyropharyngeal</a:t>
            </a:r>
            <a:r>
              <a:rPr lang="cs-CZ" sz="2500" dirty="0" smtClean="0">
                <a:latin typeface="Calibri" charset="0"/>
              </a:rPr>
              <a:t>, </a:t>
            </a:r>
            <a:endParaRPr lang="cs-CZ" sz="2500" dirty="0">
              <a:latin typeface="Calibri" charset="0"/>
            </a:endParaRPr>
          </a:p>
          <a:p>
            <a:r>
              <a:rPr lang="cs-CZ" sz="2500" dirty="0" err="1" smtClean="0">
                <a:latin typeface="Calibri" charset="0"/>
              </a:rPr>
              <a:t>Cervical</a:t>
            </a:r>
            <a:r>
              <a:rPr lang="cs-CZ" sz="2500" dirty="0" smtClean="0">
                <a:latin typeface="Calibri" charset="0"/>
              </a:rPr>
              <a:t> </a:t>
            </a:r>
            <a:r>
              <a:rPr lang="cs-CZ" sz="2500" dirty="0" err="1" smtClean="0">
                <a:latin typeface="Calibri" charset="0"/>
              </a:rPr>
              <a:t>esophagus</a:t>
            </a:r>
            <a:r>
              <a:rPr lang="cs-CZ" sz="2500" dirty="0" smtClean="0">
                <a:latin typeface="Calibri" charset="0"/>
              </a:rPr>
              <a:t>)</a:t>
            </a:r>
            <a:endParaRPr lang="cs-CZ" sz="2500" dirty="0"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cs-CZ" sz="2500" u="sng" dirty="0" smtClean="0">
                <a:latin typeface="Calibri" charset="0"/>
              </a:rPr>
              <a:t>Bone</a:t>
            </a:r>
            <a:endParaRPr lang="cs-CZ" sz="2500" u="sng" dirty="0">
              <a:latin typeface="Calibri" charset="0"/>
            </a:endParaRPr>
          </a:p>
          <a:p>
            <a:r>
              <a:rPr lang="cs-CZ" sz="2500" dirty="0">
                <a:latin typeface="Calibri" charset="0"/>
              </a:rPr>
              <a:t>(</a:t>
            </a:r>
            <a:r>
              <a:rPr lang="cs-CZ" sz="2500" dirty="0" err="1">
                <a:latin typeface="Calibri" charset="0"/>
              </a:rPr>
              <a:t>hyoid</a:t>
            </a:r>
            <a:r>
              <a:rPr lang="cs-CZ" sz="2500" dirty="0">
                <a:latin typeface="Calibri" charset="0"/>
              </a:rPr>
              <a:t> </a:t>
            </a:r>
            <a:r>
              <a:rPr lang="cs-CZ" sz="2500" dirty="0" smtClean="0">
                <a:latin typeface="Calibri" charset="0"/>
              </a:rPr>
              <a:t>bone)</a:t>
            </a:r>
            <a:endParaRPr lang="cs-CZ" sz="2500" dirty="0">
              <a:latin typeface="Calibri" charset="0"/>
            </a:endParaRPr>
          </a:p>
          <a:p>
            <a:endParaRPr lang="cs-CZ" sz="2500" dirty="0">
              <a:latin typeface="Calibri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6975475" y="1468438"/>
            <a:ext cx="277336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spcBef>
                <a:spcPct val="20000"/>
              </a:spcBef>
              <a:buClr>
                <a:schemeClr val="bg2"/>
              </a:buClr>
              <a:buFont typeface="Monotype Sorts" charset="2"/>
              <a:buChar char="§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14338" indent="-285750" defTabSz="828675">
              <a:spcBef>
                <a:spcPct val="20000"/>
              </a:spcBef>
              <a:buClr>
                <a:schemeClr val="bg2"/>
              </a:buClr>
              <a:buSzPct val="50000"/>
              <a:buFont typeface="Monotype Sorts" charset="2"/>
              <a:buChar char="l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28675" indent="-228600" defTabSz="828675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44600" indent="-228600" defTabSz="828675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58938" indent="-228600" defTabSz="828675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1161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733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0305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877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kumimoji="0" lang="en-GB" altLang="cs-CZ" sz="1013" i="1">
                <a:latin typeface="Arial" panose="020B0604020202020204" pitchFamily="34" charset="0"/>
                <a:ea typeface="+mn-ea"/>
              </a:rPr>
              <a:t>GI Motility online</a:t>
            </a:r>
            <a:r>
              <a:rPr kumimoji="0" lang="en-GB" altLang="cs-CZ" sz="1013">
                <a:latin typeface="Arial" panose="020B0604020202020204" pitchFamily="34" charset="0"/>
                <a:ea typeface="+mn-ea"/>
              </a:rPr>
              <a:t> (May 2006) | doi:10.1038/gimo6</a:t>
            </a:r>
          </a:p>
        </p:txBody>
      </p:sp>
      <p:sp>
        <p:nvSpPr>
          <p:cNvPr id="14339" name="Text Box 8"/>
          <p:cNvSpPr txBox="1">
            <a:spLocks noChangeArrowheads="1"/>
          </p:cNvSpPr>
          <p:nvPr/>
        </p:nvSpPr>
        <p:spPr bwMode="auto">
          <a:xfrm>
            <a:off x="1381125" y="615950"/>
            <a:ext cx="7085013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 anchorCtr="1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3300" b="1" dirty="0" err="1" smtClean="0">
                <a:latin typeface="Calibri" charset="0"/>
              </a:rPr>
              <a:t>Esophageal</a:t>
            </a:r>
            <a:r>
              <a:rPr lang="cs-CZ" sz="3300" b="1" dirty="0" smtClean="0">
                <a:latin typeface="Calibri" charset="0"/>
              </a:rPr>
              <a:t> </a:t>
            </a:r>
            <a:r>
              <a:rPr lang="cs-CZ" sz="3300" b="1" dirty="0" err="1" smtClean="0">
                <a:latin typeface="Calibri" charset="0"/>
              </a:rPr>
              <a:t>musculature</a:t>
            </a:r>
            <a:endParaRPr lang="en-GB" sz="3300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32772" name="Picture 46" descr="gimo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838" y="5645150"/>
            <a:ext cx="5794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2773" name="Object 235"/>
          <p:cNvGraphicFramePr>
            <a:graphicFrameLocks noChangeAspect="1"/>
          </p:cNvGraphicFramePr>
          <p:nvPr/>
        </p:nvGraphicFramePr>
        <p:xfrm>
          <a:off x="803275" y="1320800"/>
          <a:ext cx="6075363" cy="486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4" name="Image" r:id="rId5" imgW="2133424" imgH="2727735" progId="Photoshop.Image.6">
                  <p:embed/>
                </p:oleObj>
              </mc:Choice>
              <mc:Fallback>
                <p:oleObj name="Image" r:id="rId5" imgW="2133424" imgH="2727735" progId="Photoshop.Image.6">
                  <p:embed/>
                  <p:pic>
                    <p:nvPicPr>
                      <p:cNvPr id="0" name="Object 2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275" y="1320800"/>
                        <a:ext cx="6075363" cy="486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ovéPole 1"/>
          <p:cNvSpPr txBox="1">
            <a:spLocks noChangeArrowheads="1"/>
          </p:cNvSpPr>
          <p:nvPr/>
        </p:nvSpPr>
        <p:spPr bwMode="auto">
          <a:xfrm>
            <a:off x="6975475" y="2944813"/>
            <a:ext cx="15405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2100" dirty="0">
                <a:latin typeface="Calibri" charset="0"/>
              </a:rPr>
              <a:t>1/3: </a:t>
            </a:r>
            <a:r>
              <a:rPr lang="cs-CZ" sz="2100" dirty="0" err="1" smtClean="0">
                <a:latin typeface="Calibri" charset="0"/>
              </a:rPr>
              <a:t>striated</a:t>
            </a:r>
            <a:endParaRPr lang="cs-CZ" sz="2100" dirty="0">
              <a:latin typeface="Calibri" charset="0"/>
            </a:endParaRPr>
          </a:p>
          <a:p>
            <a:r>
              <a:rPr lang="cs-CZ" sz="2100" dirty="0">
                <a:latin typeface="Calibri" charset="0"/>
              </a:rPr>
              <a:t>2/3: </a:t>
            </a:r>
            <a:r>
              <a:rPr lang="cs-CZ" sz="2100" dirty="0" err="1" smtClean="0">
                <a:latin typeface="Calibri" charset="0"/>
              </a:rPr>
              <a:t>smooth</a:t>
            </a:r>
            <a:endParaRPr lang="cs-CZ" sz="2100" dirty="0">
              <a:latin typeface="Calibri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>
          <a:xfrm>
            <a:off x="1454150" y="589414"/>
            <a:ext cx="6981825" cy="588963"/>
          </a:xfrm>
        </p:spPr>
        <p:txBody>
          <a:bodyPr/>
          <a:lstStyle/>
          <a:p>
            <a:r>
              <a:rPr lang="cs-CZ" dirty="0" err="1" smtClean="0">
                <a:latin typeface="Calibri" charset="0"/>
              </a:rPr>
              <a:t>Lower</a:t>
            </a:r>
            <a:r>
              <a:rPr lang="cs-CZ" dirty="0" smtClean="0">
                <a:latin typeface="Calibri" charset="0"/>
              </a:rPr>
              <a:t> </a:t>
            </a:r>
            <a:r>
              <a:rPr lang="cs-CZ" dirty="0" err="1" smtClean="0">
                <a:latin typeface="Calibri" charset="0"/>
              </a:rPr>
              <a:t>esophageal</a:t>
            </a:r>
            <a:r>
              <a:rPr lang="cs-CZ" dirty="0" smtClean="0">
                <a:latin typeface="Calibri" charset="0"/>
              </a:rPr>
              <a:t> </a:t>
            </a:r>
            <a:r>
              <a:rPr lang="cs-CZ" dirty="0" err="1" smtClean="0">
                <a:latin typeface="Calibri" charset="0"/>
              </a:rPr>
              <a:t>sphincter</a:t>
            </a:r>
            <a:endParaRPr lang="cs-CZ" dirty="0">
              <a:latin typeface="Calibri" charset="0"/>
            </a:endParaRPr>
          </a:p>
        </p:txBody>
      </p:sp>
      <p:pic>
        <p:nvPicPr>
          <p:cNvPr id="34819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9150" y="1887538"/>
            <a:ext cx="4340225" cy="3902075"/>
          </a:xfrm>
        </p:spPr>
      </p:pic>
      <p:pic>
        <p:nvPicPr>
          <p:cNvPr id="34820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1708150"/>
            <a:ext cx="4114800" cy="42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Skupina 9"/>
          <p:cNvGrpSpPr>
            <a:grpSpLocks/>
          </p:cNvGrpSpPr>
          <p:nvPr/>
        </p:nvGrpSpPr>
        <p:grpSpPr bwMode="auto">
          <a:xfrm>
            <a:off x="7539038" y="2368550"/>
            <a:ext cx="1735137" cy="1800225"/>
            <a:chOff x="7981950" y="2171700"/>
            <a:chExt cx="2057400" cy="2133600"/>
          </a:xfrm>
        </p:grpSpPr>
        <p:cxnSp>
          <p:nvCxnSpPr>
            <p:cNvPr id="34824" name="Přímá spojnice 6"/>
            <p:cNvCxnSpPr>
              <a:cxnSpLocks noChangeShapeType="1"/>
            </p:cNvCxnSpPr>
            <p:nvPr/>
          </p:nvCxnSpPr>
          <p:spPr bwMode="auto">
            <a:xfrm>
              <a:off x="7981950" y="2171700"/>
              <a:ext cx="361950" cy="213360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4825" name="Přímá spojnice 8"/>
            <p:cNvCxnSpPr>
              <a:cxnSpLocks noChangeShapeType="1"/>
            </p:cNvCxnSpPr>
            <p:nvPr/>
          </p:nvCxnSpPr>
          <p:spPr bwMode="auto">
            <a:xfrm flipV="1">
              <a:off x="8343900" y="2400300"/>
              <a:ext cx="1695450" cy="190500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1" name="Rovnoramenný trojúhelník 10"/>
          <p:cNvSpPr/>
          <p:nvPr/>
        </p:nvSpPr>
        <p:spPr bwMode="auto">
          <a:xfrm rot="11800366">
            <a:off x="7440613" y="2884488"/>
            <a:ext cx="1317625" cy="1238250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cs-CZ" sz="2363" dirty="0">
              <a:latin typeface="Arial" panose="020B0604020202020204" pitchFamily="34" charset="0"/>
              <a:ea typeface="+mn-ea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210425" y="1195388"/>
            <a:ext cx="1857074" cy="50783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2700" dirty="0" err="1" smtClean="0">
                <a:latin typeface="Calibri" charset="0"/>
              </a:rPr>
              <a:t>Angle</a:t>
            </a:r>
            <a:r>
              <a:rPr lang="cs-CZ" sz="2700" dirty="0" smtClean="0">
                <a:latin typeface="Calibri" charset="0"/>
              </a:rPr>
              <a:t> </a:t>
            </a:r>
            <a:r>
              <a:rPr lang="cs-CZ" sz="2700" dirty="0" err="1" smtClean="0">
                <a:latin typeface="Calibri" charset="0"/>
              </a:rPr>
              <a:t>of</a:t>
            </a:r>
            <a:r>
              <a:rPr lang="cs-CZ" sz="2700" dirty="0" smtClean="0">
                <a:latin typeface="Calibri" charset="0"/>
              </a:rPr>
              <a:t> His</a:t>
            </a:r>
            <a:endParaRPr lang="cs-CZ" sz="2700" dirty="0">
              <a:latin typeface="Calibri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latin typeface="Calibri" charset="0"/>
              </a:rPr>
              <a:t>Lower</a:t>
            </a:r>
            <a:r>
              <a:rPr lang="cs-CZ" dirty="0" smtClean="0">
                <a:latin typeface="Calibri" charset="0"/>
              </a:rPr>
              <a:t> </a:t>
            </a:r>
            <a:r>
              <a:rPr lang="cs-CZ" dirty="0" err="1" smtClean="0">
                <a:latin typeface="Calibri" charset="0"/>
              </a:rPr>
              <a:t>esophageal</a:t>
            </a:r>
            <a:r>
              <a:rPr lang="cs-CZ" dirty="0" smtClean="0">
                <a:latin typeface="Calibri" charset="0"/>
              </a:rPr>
              <a:t> </a:t>
            </a:r>
            <a:r>
              <a:rPr lang="cs-CZ" dirty="0" err="1" smtClean="0">
                <a:latin typeface="Calibri" charset="0"/>
              </a:rPr>
              <a:t>sphincter</a:t>
            </a:r>
            <a:endParaRPr lang="cs-CZ" dirty="0">
              <a:latin typeface="Arial" charset="0"/>
            </a:endParaRPr>
          </a:p>
        </p:txBody>
      </p:sp>
      <p:sp>
        <p:nvSpPr>
          <p:cNvPr id="3584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0"/>
              <a:buChar char="§"/>
            </a:pPr>
            <a:r>
              <a:rPr lang="cs-CZ" u="sng" dirty="0" smtClean="0">
                <a:latin typeface="Arial" charset="0"/>
              </a:rPr>
              <a:t>FUNCTION (</a:t>
            </a:r>
            <a:r>
              <a:rPr lang="cs-CZ" u="sng" dirty="0">
                <a:latin typeface="Arial" charset="0"/>
              </a:rPr>
              <a:t>+)</a:t>
            </a:r>
            <a:r>
              <a:rPr lang="cs-CZ" dirty="0">
                <a:latin typeface="Arial" charset="0"/>
              </a:rPr>
              <a:t>: </a:t>
            </a:r>
            <a:r>
              <a:rPr lang="cs-CZ" dirty="0" smtClean="0">
                <a:latin typeface="Arial" charset="0"/>
              </a:rPr>
              <a:t>ACHALASIA</a:t>
            </a:r>
            <a:endParaRPr lang="cs-CZ" dirty="0">
              <a:latin typeface="Arial" charset="0"/>
            </a:endParaRPr>
          </a:p>
          <a:p>
            <a:pPr>
              <a:buFont typeface="Wingdings" charset="0"/>
              <a:buChar char="§"/>
            </a:pPr>
            <a:endParaRPr lang="cs-CZ" dirty="0">
              <a:latin typeface="Arial" charset="0"/>
            </a:endParaRPr>
          </a:p>
          <a:p>
            <a:pPr>
              <a:buFont typeface="Wingdings" charset="0"/>
              <a:buChar char="§"/>
            </a:pPr>
            <a:endParaRPr lang="cs-CZ" dirty="0">
              <a:latin typeface="Arial" charset="0"/>
            </a:endParaRPr>
          </a:p>
          <a:p>
            <a:pPr>
              <a:buFont typeface="Wingdings" charset="0"/>
              <a:buChar char="§"/>
            </a:pPr>
            <a:r>
              <a:rPr lang="cs-CZ" u="sng" dirty="0" smtClean="0">
                <a:latin typeface="Arial" charset="0"/>
              </a:rPr>
              <a:t>FUNCTION (</a:t>
            </a:r>
            <a:r>
              <a:rPr lang="cs-CZ" u="sng" dirty="0">
                <a:latin typeface="Arial" charset="0"/>
              </a:rPr>
              <a:t>-)</a:t>
            </a:r>
            <a:r>
              <a:rPr lang="cs-CZ" dirty="0">
                <a:latin typeface="Arial" charset="0"/>
              </a:rPr>
              <a:t>: GE REFLUX (</a:t>
            </a:r>
            <a:r>
              <a:rPr lang="cs-CZ" dirty="0" smtClean="0">
                <a:latin typeface="Arial" charset="0"/>
              </a:rPr>
              <a:t>REFLUX DISEASE OF THE ESOPHAGUS)</a:t>
            </a:r>
            <a:endParaRPr lang="cs-CZ" dirty="0">
              <a:latin typeface="Arial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>
              <a:latin typeface="Arial" charset="0"/>
            </a:endParaRPr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4788" y="3794125"/>
            <a:ext cx="2063750" cy="1252538"/>
          </a:xfrm>
        </p:spPr>
      </p:pic>
      <p:pic>
        <p:nvPicPr>
          <p:cNvPr id="7172" name="Obrázek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0"/>
            <a:ext cx="1298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Obrázek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63" y="0"/>
            <a:ext cx="149701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kt 2"/>
          <p:cNvGraphicFramePr>
            <a:graphicFrameLocks noChangeAspect="1"/>
          </p:cNvGraphicFramePr>
          <p:nvPr/>
        </p:nvGraphicFramePr>
        <p:xfrm>
          <a:off x="293688" y="2251075"/>
          <a:ext cx="1716087" cy="122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" name="Fotografie" r:id="rId6" imgW="4571429" imgH="3428571" progId="MSPhotoEd.3">
                  <p:embed/>
                </p:oleObj>
              </mc:Choice>
              <mc:Fallback>
                <p:oleObj name="Fotografie" r:id="rId6" imgW="4571429" imgH="3428571" progId="MSPhotoEd.3">
                  <p:embed/>
                  <p:pic>
                    <p:nvPicPr>
                      <p:cNvPr id="0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688" y="2251075"/>
                        <a:ext cx="1716087" cy="1220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2970213" y="2251075"/>
          <a:ext cx="1665287" cy="122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4" name="Fotografie" r:id="rId8" imgW="6095238" imgH="2781688" progId="MSPhotoEd.3">
                  <p:embed/>
                </p:oleObj>
              </mc:Choice>
              <mc:Fallback>
                <p:oleObj name="Fotografie" r:id="rId8" imgW="6095238" imgH="2781688" progId="MSPhotoEd.3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0213" y="2251075"/>
                        <a:ext cx="1665287" cy="1220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/>
        </p:nvGraphicFramePr>
        <p:xfrm>
          <a:off x="5557838" y="2251075"/>
          <a:ext cx="1716087" cy="122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5" name="Fotografie" r:id="rId10" imgW="4285714" imgH="2857899" progId="MSPhotoEd.3">
                  <p:embed/>
                </p:oleObj>
              </mc:Choice>
              <mc:Fallback>
                <p:oleObj name="Fotografie" r:id="rId10" imgW="4285714" imgH="2857899" progId="MSPhotoEd.3">
                  <p:embed/>
                  <p:pic>
                    <p:nvPicPr>
                      <p:cNvPr id="0" name="Objek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7838" y="2251075"/>
                        <a:ext cx="1716087" cy="1220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ChangeAspect="1"/>
          </p:cNvGraphicFramePr>
          <p:nvPr/>
        </p:nvGraphicFramePr>
        <p:xfrm>
          <a:off x="8340725" y="2251075"/>
          <a:ext cx="1665288" cy="113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6" name="Fotografie" r:id="rId12" imgW="5638095" imgH="3809524" progId="MSPhotoEd.3">
                  <p:embed/>
                </p:oleObj>
              </mc:Choice>
              <mc:Fallback>
                <p:oleObj name="Fotografie" r:id="rId12" imgW="5638095" imgH="3809524" progId="MSPhotoEd.3">
                  <p:embed/>
                  <p:pic>
                    <p:nvPicPr>
                      <p:cNvPr id="0" name="Objek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0725" y="2251075"/>
                        <a:ext cx="1665288" cy="1139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Obrázek 1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3762375"/>
            <a:ext cx="19335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3781425"/>
            <a:ext cx="1738313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3708400"/>
            <a:ext cx="2344738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5334000"/>
            <a:ext cx="1812925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5222875"/>
            <a:ext cx="20812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5324475"/>
            <a:ext cx="164147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5313363"/>
            <a:ext cx="2473325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5222875"/>
            <a:ext cx="17494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Šipka doprava 19"/>
          <p:cNvSpPr/>
          <p:nvPr/>
        </p:nvSpPr>
        <p:spPr>
          <a:xfrm>
            <a:off x="4211638" y="863600"/>
            <a:ext cx="1244600" cy="430213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1" name="Šipka doprava 20"/>
          <p:cNvSpPr/>
          <p:nvPr/>
        </p:nvSpPr>
        <p:spPr>
          <a:xfrm>
            <a:off x="2165350" y="2679700"/>
            <a:ext cx="688975" cy="43180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2" name="Šipka doprava 21"/>
          <p:cNvSpPr/>
          <p:nvPr/>
        </p:nvSpPr>
        <p:spPr>
          <a:xfrm>
            <a:off x="4767263" y="2679700"/>
            <a:ext cx="688975" cy="43180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3" name="Šipka doprava 22"/>
          <p:cNvSpPr/>
          <p:nvPr/>
        </p:nvSpPr>
        <p:spPr>
          <a:xfrm>
            <a:off x="7400925" y="2679700"/>
            <a:ext cx="688975" cy="43180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4" name="Šipka doprava 23"/>
          <p:cNvSpPr/>
          <p:nvPr/>
        </p:nvSpPr>
        <p:spPr>
          <a:xfrm>
            <a:off x="1993900" y="4149725"/>
            <a:ext cx="382588" cy="430213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5" name="Šipka doprava 24"/>
          <p:cNvSpPr/>
          <p:nvPr/>
        </p:nvSpPr>
        <p:spPr>
          <a:xfrm>
            <a:off x="4635500" y="4171950"/>
            <a:ext cx="382588" cy="43180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6" name="Šipka doprava 25"/>
          <p:cNvSpPr/>
          <p:nvPr/>
        </p:nvSpPr>
        <p:spPr>
          <a:xfrm>
            <a:off x="7489825" y="4192588"/>
            <a:ext cx="382588" cy="43021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7" name="Šipka doprava 26"/>
          <p:cNvSpPr/>
          <p:nvPr/>
        </p:nvSpPr>
        <p:spPr>
          <a:xfrm>
            <a:off x="1993900" y="5781675"/>
            <a:ext cx="171450" cy="21590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8" name="Šipka doprava 27"/>
          <p:cNvSpPr/>
          <p:nvPr/>
        </p:nvSpPr>
        <p:spPr>
          <a:xfrm>
            <a:off x="4316413" y="5883275"/>
            <a:ext cx="171450" cy="21590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9" name="Šipka doprava 28"/>
          <p:cNvSpPr/>
          <p:nvPr/>
        </p:nvSpPr>
        <p:spPr>
          <a:xfrm>
            <a:off x="6084888" y="5857875"/>
            <a:ext cx="171450" cy="21590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0" name="Šipka doprava 29"/>
          <p:cNvSpPr/>
          <p:nvPr/>
        </p:nvSpPr>
        <p:spPr>
          <a:xfrm>
            <a:off x="8085138" y="5832475"/>
            <a:ext cx="171450" cy="21590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06500" y="2190750"/>
            <a:ext cx="7567613" cy="1528763"/>
          </a:xfrm>
        </p:spPr>
        <p:txBody>
          <a:bodyPr>
            <a:normAutofit/>
          </a:bodyPr>
          <a:lstStyle/>
          <a:p>
            <a:r>
              <a:rPr lang="cs-CZ" sz="2100" dirty="0">
                <a:latin typeface="Bookman Old Style" charset="0"/>
              </a:rPr>
              <a:t>1672 – Sir Thomas </a:t>
            </a:r>
            <a:r>
              <a:rPr lang="cs-CZ" sz="2100" dirty="0" err="1">
                <a:latin typeface="Bookman Old Style" charset="0"/>
              </a:rPr>
              <a:t>Willis</a:t>
            </a:r>
            <a:r>
              <a:rPr lang="cs-CZ" sz="2100" dirty="0">
                <a:latin typeface="Bookman Old Style" charset="0"/>
              </a:rPr>
              <a:t> – </a:t>
            </a:r>
            <a:r>
              <a:rPr lang="cs-CZ" sz="2100" dirty="0" err="1" smtClean="0">
                <a:latin typeface="Bookman Old Style" charset="0"/>
              </a:rPr>
              <a:t>description</a:t>
            </a:r>
            <a:endParaRPr lang="cs-CZ" sz="2100" dirty="0">
              <a:latin typeface="Bookman Old Style" charset="0"/>
            </a:endParaRPr>
          </a:p>
          <a:p>
            <a:r>
              <a:rPr lang="cs-CZ" sz="2100" dirty="0">
                <a:latin typeface="Bookman Old Style" charset="0"/>
              </a:rPr>
              <a:t>1913 – Ernest Heller – </a:t>
            </a:r>
            <a:r>
              <a:rPr lang="cs-CZ" sz="2100" dirty="0" err="1" smtClean="0">
                <a:latin typeface="Bookman Old Style" charset="0"/>
              </a:rPr>
              <a:t>myotomy</a:t>
            </a:r>
            <a:endParaRPr lang="cs-CZ" sz="2100" dirty="0">
              <a:latin typeface="Bookman Old Style" charset="0"/>
            </a:endParaRPr>
          </a:p>
          <a:p>
            <a:r>
              <a:rPr lang="cs-CZ" sz="2100" dirty="0">
                <a:latin typeface="Bookman Old Style" charset="0"/>
              </a:rPr>
              <a:t>1927 – Arthur </a:t>
            </a:r>
            <a:r>
              <a:rPr lang="cs-CZ" sz="2100" dirty="0" err="1">
                <a:latin typeface="Bookman Old Style" charset="0"/>
              </a:rPr>
              <a:t>Hurst</a:t>
            </a:r>
            <a:r>
              <a:rPr lang="cs-CZ" sz="2100" dirty="0">
                <a:latin typeface="Bookman Old Style" charset="0"/>
              </a:rPr>
              <a:t> – </a:t>
            </a:r>
            <a:r>
              <a:rPr lang="cs-CZ" sz="2100" dirty="0" err="1" smtClean="0">
                <a:latin typeface="Bookman Old Style" charset="0"/>
              </a:rPr>
              <a:t>name</a:t>
            </a:r>
            <a:endParaRPr lang="cs-CZ" sz="2100" dirty="0">
              <a:latin typeface="Bookman Old Style" charset="0"/>
            </a:endParaRPr>
          </a:p>
          <a:p>
            <a:endParaRPr lang="cs-CZ" sz="2100" dirty="0">
              <a:latin typeface="Arial" charset="0"/>
            </a:endParaRPr>
          </a:p>
        </p:txBody>
      </p:sp>
      <p:pic>
        <p:nvPicPr>
          <p:cNvPr id="36867" name="Picture 2" descr="Thomas Willis ODNB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1890713"/>
            <a:ext cx="227965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308100" y="4222750"/>
            <a:ext cx="6097588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03200" indent="-203200">
              <a:lnSpc>
                <a:spcPct val="150000"/>
              </a:lnSpc>
              <a:buFont typeface="Arial" charset="0"/>
              <a:buChar char="•"/>
            </a:pPr>
            <a:r>
              <a:rPr lang="cs-CZ" sz="2100" dirty="0" err="1" smtClean="0">
                <a:latin typeface="Bookman Old Style" charset="0"/>
              </a:rPr>
              <a:t>Dilation</a:t>
            </a:r>
            <a:r>
              <a:rPr lang="cs-CZ" sz="2100" dirty="0" smtClean="0">
                <a:latin typeface="Bookman Old Style" charset="0"/>
              </a:rPr>
              <a:t> (</a:t>
            </a:r>
            <a:r>
              <a:rPr lang="cs-CZ" sz="2100" dirty="0" err="1" smtClean="0">
                <a:latin typeface="Bookman Old Style" charset="0"/>
              </a:rPr>
              <a:t>whalebone</a:t>
            </a:r>
            <a:r>
              <a:rPr lang="cs-CZ" sz="2100" dirty="0" smtClean="0">
                <a:latin typeface="Bookman Old Style" charset="0"/>
              </a:rPr>
              <a:t> </a:t>
            </a:r>
            <a:r>
              <a:rPr lang="cs-CZ" sz="2100" dirty="0" err="1" smtClean="0">
                <a:latin typeface="Bookman Old Style" charset="0"/>
              </a:rPr>
              <a:t>with</a:t>
            </a:r>
            <a:r>
              <a:rPr lang="cs-CZ" sz="2100" dirty="0" smtClean="0">
                <a:latin typeface="Bookman Old Style" charset="0"/>
              </a:rPr>
              <a:t> </a:t>
            </a:r>
            <a:r>
              <a:rPr lang="cs-CZ" sz="2100" dirty="0" err="1" smtClean="0">
                <a:latin typeface="Bookman Old Style" charset="0"/>
              </a:rPr>
              <a:t>sea</a:t>
            </a:r>
            <a:r>
              <a:rPr lang="cs-CZ" sz="2100" dirty="0" smtClean="0">
                <a:latin typeface="Bookman Old Style" charset="0"/>
              </a:rPr>
              <a:t> </a:t>
            </a:r>
            <a:r>
              <a:rPr lang="cs-CZ" sz="2100" dirty="0" err="1" smtClean="0">
                <a:latin typeface="Bookman Old Style" charset="0"/>
              </a:rPr>
              <a:t>sponge</a:t>
            </a:r>
            <a:r>
              <a:rPr lang="cs-CZ" sz="2100" dirty="0" smtClean="0">
                <a:latin typeface="Bookman Old Style" charset="0"/>
              </a:rPr>
              <a:t>)</a:t>
            </a:r>
            <a:endParaRPr lang="cs-CZ" sz="2100" dirty="0">
              <a:latin typeface="Bookman Old Style" charset="0"/>
            </a:endParaRPr>
          </a:p>
          <a:p>
            <a:pPr marL="203200" indent="-203200">
              <a:lnSpc>
                <a:spcPct val="150000"/>
              </a:lnSpc>
              <a:buFont typeface="Arial" charset="0"/>
              <a:buChar char="•"/>
            </a:pPr>
            <a:r>
              <a:rPr lang="cs-CZ" sz="2100" dirty="0" err="1" smtClean="0">
                <a:latin typeface="Bookman Old Style" charset="0"/>
              </a:rPr>
              <a:t>Myotomy</a:t>
            </a:r>
            <a:endParaRPr lang="cs-CZ" sz="2100" dirty="0">
              <a:latin typeface="Bookman Old Style" charset="0"/>
            </a:endParaRPr>
          </a:p>
          <a:p>
            <a:pPr marL="203200" indent="-203200">
              <a:lnSpc>
                <a:spcPct val="150000"/>
              </a:lnSpc>
              <a:buFont typeface="Arial" charset="0"/>
              <a:buChar char="•"/>
            </a:pPr>
            <a:r>
              <a:rPr lang="cs-CZ" sz="2100" dirty="0">
                <a:latin typeface="Bookman Old Style" charset="0"/>
              </a:rPr>
              <a:t>Botulotoxin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1400175" y="3348038"/>
            <a:ext cx="7486650" cy="942975"/>
          </a:xfrm>
          <a:prstGeom prst="rect">
            <a:avLst/>
          </a:prstGeom>
        </p:spPr>
        <p:txBody>
          <a:bodyPr lIns="65098" tIns="32549" rIns="65098" bIns="32549" anchor="ctr">
            <a:norm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cs-CZ" sz="3400" dirty="0" err="1" smtClean="0">
                <a:solidFill>
                  <a:srgbClr val="7030A0"/>
                </a:solidFill>
                <a:latin typeface="Bookman Old Style" charset="0"/>
              </a:rPr>
              <a:t>Treatment</a:t>
            </a:r>
            <a:endParaRPr lang="cs-CZ" sz="3400" dirty="0">
              <a:solidFill>
                <a:srgbClr val="7030A0"/>
              </a:solidFill>
              <a:latin typeface="Bookman Old Style" charset="0"/>
            </a:endParaRPr>
          </a:p>
        </p:txBody>
      </p:sp>
      <p:sp>
        <p:nvSpPr>
          <p:cNvPr id="36870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>
              <a:latin typeface="Arial" charset="0"/>
            </a:endParaRPr>
          </a:p>
        </p:txBody>
      </p:sp>
      <p:sp>
        <p:nvSpPr>
          <p:cNvPr id="44039" name="Rectangle 2"/>
          <p:cNvSpPr>
            <a:spLocks noChangeArrowheads="1"/>
          </p:cNvSpPr>
          <p:nvPr/>
        </p:nvSpPr>
        <p:spPr bwMode="auto">
          <a:xfrm>
            <a:off x="1281113" y="606425"/>
            <a:ext cx="7899400" cy="1127125"/>
          </a:xfrm>
          <a:prstGeom prst="rect">
            <a:avLst/>
          </a:prstGeom>
          <a:solidFill>
            <a:srgbClr val="F2F2F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cs-CZ" sz="3000" dirty="0" smtClean="0">
                <a:solidFill>
                  <a:srgbClr val="7030A0"/>
                </a:solidFill>
                <a:latin typeface="Bookman Old Style" charset="0"/>
              </a:rPr>
              <a:t>ACHALASIA</a:t>
            </a:r>
            <a:endParaRPr lang="en-US" sz="3000" dirty="0">
              <a:solidFill>
                <a:srgbClr val="7030A0"/>
              </a:solidFill>
              <a:latin typeface="Bookman Old Style" charset="0"/>
            </a:endParaRPr>
          </a:p>
        </p:txBody>
      </p:sp>
      <p:pic>
        <p:nvPicPr>
          <p:cNvPr id="36872" name="Picture 19" descr="ANd9GcTjzeiGtb1xRhZ8bQ6oErRWQZfuOGqZYfr2YlsLpm5gPy_S9iA59xmTjOXz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5835650"/>
            <a:ext cx="56991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1881188"/>
            <a:ext cx="805180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2"/>
          <p:cNvSpPr>
            <a:spLocks noChangeArrowheads="1"/>
          </p:cNvSpPr>
          <p:nvPr/>
        </p:nvSpPr>
        <p:spPr bwMode="auto">
          <a:xfrm>
            <a:off x="1281113" y="606425"/>
            <a:ext cx="7899400" cy="1127125"/>
          </a:xfrm>
          <a:prstGeom prst="rect">
            <a:avLst/>
          </a:prstGeom>
          <a:solidFill>
            <a:srgbClr val="F2F2F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cs-CZ" sz="3000" dirty="0" smtClean="0">
                <a:solidFill>
                  <a:srgbClr val="7030A0"/>
                </a:solidFill>
                <a:latin typeface="Bookman Old Style" charset="0"/>
              </a:rPr>
              <a:t>ACHALASIA TREATMENT, </a:t>
            </a:r>
            <a:r>
              <a:rPr lang="cs-CZ" sz="3000" dirty="0">
                <a:solidFill>
                  <a:srgbClr val="7030A0"/>
                </a:solidFill>
                <a:latin typeface="Bookman Old Style" charset="0"/>
              </a:rPr>
              <a:t>1964  </a:t>
            </a:r>
            <a:endParaRPr lang="en-US" sz="3000" dirty="0">
              <a:solidFill>
                <a:srgbClr val="7030A0"/>
              </a:solidFill>
              <a:latin typeface="Bookman Old Style" charset="0"/>
            </a:endParaRPr>
          </a:p>
        </p:txBody>
      </p:sp>
      <p:sp>
        <p:nvSpPr>
          <p:cNvPr id="45060" name="TextovéPole 1"/>
          <p:cNvSpPr txBox="1">
            <a:spLocks noChangeArrowheads="1"/>
          </p:cNvSpPr>
          <p:nvPr/>
        </p:nvSpPr>
        <p:spPr bwMode="auto">
          <a:xfrm>
            <a:off x="5748338" y="5748338"/>
            <a:ext cx="2371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2300">
                <a:latin typeface="Bookman Old Style" charset="0"/>
              </a:rPr>
              <a:t>Mařatka, 1964</a:t>
            </a:r>
          </a:p>
        </p:txBody>
      </p:sp>
      <p:pic>
        <p:nvPicPr>
          <p:cNvPr id="37893" name="Picture 19" descr="ANd9GcTjzeiGtb1xRhZ8bQ6oErRWQZfuOGqZYfr2YlsLpm5gPy_S9iA59xmTjOXz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5835650"/>
            <a:ext cx="56991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nímek 024"/>
          <p:cNvPicPr>
            <a:picLocks noGrp="1" noChangeAspect="1" noChangeArrowheads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5875" y="534988"/>
            <a:ext cx="7715250" cy="5788025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obsah 2"/>
          <p:cNvSpPr>
            <a:spLocks noGrp="1"/>
          </p:cNvSpPr>
          <p:nvPr>
            <p:ph idx="1"/>
          </p:nvPr>
        </p:nvSpPr>
        <p:spPr>
          <a:xfrm>
            <a:off x="1020763" y="1454150"/>
            <a:ext cx="7486650" cy="1176338"/>
          </a:xfrm>
        </p:spPr>
        <p:txBody>
          <a:bodyPr/>
          <a:lstStyle/>
          <a:p>
            <a:pPr marL="0" indent="0">
              <a:buFontTx/>
              <a:buNone/>
            </a:pPr>
            <a:endParaRPr lang="cs-CZ" sz="2200" b="1" dirty="0">
              <a:latin typeface="Arial" charset="0"/>
            </a:endParaRPr>
          </a:p>
          <a:p>
            <a:pPr marL="0" indent="0">
              <a:buFontTx/>
              <a:buNone/>
            </a:pPr>
            <a:r>
              <a:rPr lang="cs-CZ" sz="2200" b="1" dirty="0" smtClean="0">
                <a:latin typeface="Arial" charset="0"/>
              </a:rPr>
              <a:t>August 2008 </a:t>
            </a:r>
            <a:r>
              <a:rPr lang="cs-CZ" sz="2200" b="1" dirty="0">
                <a:latin typeface="Arial" charset="0"/>
              </a:rPr>
              <a:t>– </a:t>
            </a:r>
            <a:r>
              <a:rPr lang="cs-CZ" sz="2200" b="1" dirty="0" err="1" smtClean="0">
                <a:latin typeface="Arial" charset="0"/>
              </a:rPr>
              <a:t>first</a:t>
            </a:r>
            <a:r>
              <a:rPr lang="cs-CZ" sz="2200" b="1" dirty="0" smtClean="0">
                <a:latin typeface="Arial" charset="0"/>
              </a:rPr>
              <a:t> POEM in </a:t>
            </a:r>
            <a:r>
              <a:rPr lang="cs-CZ" sz="2200" b="1" dirty="0" err="1" smtClean="0">
                <a:latin typeface="Arial" charset="0"/>
              </a:rPr>
              <a:t>human</a:t>
            </a:r>
            <a:endParaRPr lang="cs-CZ" sz="2200" dirty="0">
              <a:latin typeface="Arial" charset="0"/>
            </a:endParaRPr>
          </a:p>
        </p:txBody>
      </p:sp>
      <p:sp>
        <p:nvSpPr>
          <p:cNvPr id="8194" name="AutoShape 2" descr="data:image/jpeg;base64,/9j/4AAQSkZJRgABAQAAAQABAAD/2wCEAAkGBxQTEhUUExQUFhUXGBwYFBcXGBcYFhgXGBcXGBwUHBgYHCggGB0lHBcXITEhJSksLi4uFx8zODMsNygtLisBCgoKDg0OGhAQGiwkHCQsLCwsLCwsLCwsLCwsLCwsLCwsLCwsLCwsLCwsLCwsLCwsLCwsLCwsLCwsLCwsLCwsLP/AABEIAOIA3wMBIgACEQEDEQH/xAAcAAACAgMBAQAAAAAAAAAAAAAFBgMEAQIHAAj/xABJEAABAgMEBQgGBwUHBQEAAAABAAIDBBEFEiExBkFRYXEiMoGRobHB0RNCUpKi8AcjYnKCsuEUM0PC0iQ0U3OT4vEVRGOjsxb/xAAZAQADAQEBAAAAAAAAAAAAAAABAgMEAAX/xAAlEQACAgICAgICAwEAAAAAAAAAAQIRAyESMTJBEyIEQlFhcRT/2gAMAwEAAhEDEQA/AGFpfsb7x/oW1X7Ge8f6VsFkLCaTSr/sdbvJX5Evo2t2npRlWv7qKVVV6V5rP87ugxfNUw+aEyeJeilVyVvEcqznL0kY2SF6jMZQviKq+MiAv+nWRMIUZlamaRAMVnRbxOOQ2jbvBV0/e+Jv9KE6MRbzom4DbtOxHHdPxJJDIqOcfa+P/aoy47fjd/Srjhx+NRObx+NIOQA7/id5LcfOLvJZpx+NZA4/ElYUan5xctHO3/EVIentUb3fNUjGRWiRN/x/ooTF+0P9X/apYr9+H3v9qj9L9o++f6FJjlSNEFecP9eIO5q0a4e1/wC+Of5VfYC40Dnf6j/6F4Ee2/34v9CRjAm0TzeG1zte1+JWJBvHqqt7XPLGfNGZJOv2hVYkW/OPguXYfQx2Ez61mB1+rT1TrRO0+eeA1VQ/R9n1ow1HUdm9XrR57ujUdgWqBCQLmAa5fAFNGH1cPA+t6o29igjDlZfCVNMDkQ8NR9U+0U7FFZsRxyYPe/Rbekf7A98eS3aKLZeYbCP0j/YHv/7UQk3Outq0AB5NQa/wyKUoPaVRXYJpDb953c0K2DzEyeJLFeqj3reLEVKJEXoGMzGiIfGiqSNEQ6PGXWE2fEN7PDYtHxlTfGxUMaYwRs6g3YtvmE2MQG1qwC9WlOWTkRsHWnCz7TL4bXOaASK4V81yWXcCyICaAuxPQB4p5hWmyFBaC5t67gNdeCg5vlsoo6GsxwdR6j5qJ0X7J6j5pRfpCTgLgO24XntIAUEO2fajFvFsMdgqUHNBUBxMT7J6v1WzIh2Hq/VL8nacMkUiXuICNwC0gGnTjTsKHKw1RbEwd/uBavjnf1U7lDFJb5gupTrUL5neetI0FG8SLmK/m8+Kx6cNx5R6TTtKovmC5w5WA3hZMUEgEgDrXRUfZzv0VJrSB94hobTLGvgVEy3IpPq/F/Ur4soEkiI01Neb+q2/6XTW08ApNjpA2ailxvOzW8i75x8FLMNAJBotZI/IcB3oR7C+hm0cIMXVzTt2jarNoO5buO/cotGjy3Ynm+0DrGxSzjuU7PM+sFsgQkC4pFTiOsqeZcLrMRzdp218VG84nE+81TR8m55D1m7AmFFtZWF5eYbDKtOdSHD4v74aqErM/Guw4Q+/+YeSv+P5k8viax4ypRIyjix1UiRVvMpvGjIXMRlLHiobHegcbelUUy6gXpZtSpLRgYZEgCpoCSdgwQlKkGKtlOScbpAFcSeGXHYrbojmYl10HVrJ6cUNhuuY3nlwwDSLo6lpMEnM1OvduWN7ZpSMz9qEmgJ6z2qgJqmziMwsuaNh6Vq6XBGxOqR3FhGUtMimOG7UfFdC0Utq7QF1caEdC5dCliKUqjNl+kaQMaE16fkIqSQHBnbYbWRQQ3Vym021xCGWxJFsK+1rnOHqtIqRr4kVCF2JNuab3zRM0rN4gHXWo4jBNaYrTQnNnnD+FEB349wWptV5/gRT1I9pLBZUXWhtBq1gnPr70EChN8WMlaKLrbmWnCE7qPmpIekE0f4R6j5q6CtgVNz/AKGooumHvJc5paTt6vBWbOvb+oeKmqs1RU69HNaG3Rdpq8muQ1NGs7FmZ5zs8z6o2pUZGcMiRwJWHRXbT1lVX5CXom8d+w5EGZOH4GrSatKDyfrG4NFSA0gcluFQgMR1cDiN+KjiTD6jlOwwzNE3/Qv4O+MGN0lhHWPeC3GkEM/8hBbQ0CiwWOe5sIta0uN1xJoNxaFpNaExoRcHQ2ANbfc6+0NDReqSTT2Sp/F/o/MPOttmo9x7irUZj47IbodHAAg4taQb2wngucxYUNtCcOgV6divWPZvp4gZBBc92QBu1pniSBl3J4R4O6BJqSob4lmRxnCd0UPcVLIyThV0SDe1BryW/iw6lNZ1jTkMCks4NNCSC0uu5+0TVWuRU0a4EYHB4I4q3yWS4JFGPCga5U/hiv8AEKhEgSpzgx28IgPeEadd+11v81Uj3fkldzDSBLIcqH0b+0B2/wBGQO5KU9MPc8uMQipo1rc9wpwTLpDFDWcl1HE0BrkKGp6u9BLPmILcGOD37SS076ckntU5ybGikVGQn5ngb2dTn4Ky0Dp1lYfM/ZprqS449Jx6llsWvH56lGTdFo9kcaDjgpIEtUrcBSwSoObNcYomgSQJxTVZFmNa0Op87UvwXIvKTRDaA4bKqfKRRwQ3WJLhzroFNiuTsuYTqY7RwVPQ+JyiXYakd0liAQb4xIPYt2FfUw5396Fi1YzbhiHkNADXudWlSRTDVkgrZ+D/AI0Pt8kwSFqMDfrCQ3bmKjVTqRIwmnOHD6h5IZUiURRbNwtUaH1nyUgmGf4kP3vNMzpOEc4MI/hb/SoXWZLnOWhH8DPJTpDWwEIjfbZ7wU8GEXGjS1x3Ob5ok6xpU/8AbQ+hrfNebZcs3ES7cMcmnLpXcUdspRZGK3nQ3j8JVVxXQpeKPRtJONEMnCH1oWk76FV+DWmJ8gmuKrRXJhfY7jVzgA0eyWjvCimrAbhRzsQDmzX1JVgkF5EhJnNLZ2IwscIBBwwa4HAg+1uQ/SXSGamhRwYxpu32trR1xznCtTlV2I13W7EIFtw9rulvkpIM6yJg01pjShHeq8mLSBsSUiEY6q665mqOaNWr+ykudDLnhzHQyCBdLS4OB+9De9vSFqxqknJWlUykwNHU7M+k6TdRrxFhUAxc0OHWwk9iD2la0KLGdEhRGPabuR3DpGvMLl7mZrSRnnQol5pIIPRTYU3Yp1WBakKnKNO0dirTcdh5jgeBQaSnhGYSCAdY6KbVs9n2m/Nd6DiGwLpkSQwVw7q5nqalyJFLG8gUA9bC+d6OaQtNxxJycAPd+e1Bmfu67aBTlorBWV5edJwcKnjQonDceG4IPLUvgEYV1Zjfv4I0+GW0OY1EZHyO5TyOiuFFlkRozU8KZhe0OlCTKl/Kxpt1danhWZAPOe29xHmouEfZflIPwZpm49KssmGAhLjbPLTyASNRbj3K9MwXNZymOBdlgapeC9Mqp62Pdi2rCaBVwFc6kYb0dtiaDpN5a9rgNYNdS5HIWMIh5V4bKVTvLWIYMB1IhLXw3YHa0E9y0YpLpGXKm3dEOilpMeBUjYa5DKl7z4cU5NcaYrimjE4WcvHKh3/IXRLBtyA2C1r5iFexqDEGFTliclTKvqjNHsZ76yUNgWnBeQGRYbiTgA9pJ6iiJKzjmFHMHknge4qSqgnDyD86wE0ezmJGnFsxGDBxFAAMdq5qYuWJGO2icPpAiZ/eHYkl4rQb1rslQTsxznPYKnFwGZ1uovpsyLCXEtBvGvTQDwC+Z9HW1jQRtiM7XhfUTcggA+QyiVht5TuA71T9Gidgsxf+H+ZIMkFoAxA3j8wCKT0KoIVOAzlDi387VdnjRBAYCfJktIbeJGOGJz3IcWPBxvDiCExyziDgSOBI7lXnBrptzqcnU1lOmAJ6LQxgaY7UwW1LtY4BtBVt4jebww6kr2BMPrzssstSaLSeS4VI5oz6T4qq6JvsVrchXoUQZ0dXDgAlZ4pDbuJqn+6DexwLjq3pMgwa/tDac1/J3A3q/l7VHNrZowO3QIhN5fSmOFEIaaYh2bdRpr3cUBlmVd0pjg4NWbMzVhWjSas0vcTdF3JramgGwVr8lZl7JaMoba8XA9yuwY+uvGpopjPgDFR5zLcI+wWJUQ3A5U9WtRTZ3o7MSfpYLDQ3m1DBSgI7b3Ygzogc6pBxOGxdC0Zjs/ZYl+nJpjSpAcbtR73YmjuSs5qotnP5GXBdV9934z1ZrpWjVnQX4NBI5xY5znDAUwvY03ZJXc2GTeaGnf4pt0UfdbEeSLrWkk6wBr6lSDbnRPJFKNnPZow2w4hcAH0dQBoDSWuwfW9gaZim06yufkgk53q51NeFF0CUtn+0xY0OjQXh0MOAIFGuAdQ5nEHiisxbZjCkYQYo+3Ahu6cCKdC1GJ9itoPYUUTUtFMNwZfreLhqY483BwxXZwCVz584agtcW3TUYOJxrhec8nXREJC24t4h8e42nJNL9TvaYYp1qMoSbsKaQzTIjAm40EatvevTbqMF6gJLa7K5+CDxbSm84MSDHGwNDX+4aV6CUHmrbmIpPpBdLRzaXadGa6MGns5yTQr6dRQTgfX80sQBym9PYCVd0hmXOiXXGv6qrLmjgQAaBxocsGFXQgV0TbWZlhtiw/ztX04F86aL2Y6HHknktpEexzQK1AFHY4L6LquAfLRdUaldsgc7o8UNcxEbGbQO4+CkOGpUcocR+YKa0Wmqikue3iO4+Suzox6Ey6AwfLNxCjm4Zu5be8/ordKOpuCp2nMgNwrl318ky6FLejUAk9JTVPSji7C6cBrFeaNVapR0XmThxV+2tJSyM5no4L6UFS03jyRraQqqSUdiU29BFspEGbXDE+qdpXMrTtB0KZjEDNxBaddDTrzTk3S5uuXH4Yj299UDtfReLEhRZu6WNcTEaHGrrpx2dW1TySg0UhGUXZTsyj2k3aUprrmERc/Uh2i8AtbEDhiH0PUERiihWGfk0b8buKNHOAxVWKb2azOPIFQKnYq0tN3zdc267ZXPgU8Vqx3KtF8WlWjXCgGRzTjoja4ZeBF8OFLrTiTUEHcMElOlHZ3DTPoTHYjmy7RGex4h4AupXE6qayuUVejm9dlC0XPZGiYFgc4uDQTQAkmib7ELzLxW5X4ZaCa6xTxSzO2m2amOSxzQMOUKE7yNScZeM1rA0uaCTUAkDDUMVSEfvRLLOoWK8TRh1AKQzTefJDrRsQQQHRGgAmgoa40J8E9V4HpBS5puaQoe9/8AKVqcEeepOxcYyHqc4dLgp2AaorvePihIcsgqRQPQi8c2MfhPgr0MveR6WO8gCgAplsrRKzSi1iQiXjP3Se5dTerBdbLkxo3KxDW+8HOtQT2hRN0OhVq2YcMCMWtOBFDs1Fdln7OhGEwGGw4D1R7PBApqx4P+GwcOT3Jlik1pgeRL0KdmWE4RJf69jhBNIY9GQTUBuJv45BdKhWdHAP8AaACSXOLYYzJ1VdgMsErwLFh32FtWkOBFH7DWtDVO8EVa0kuJIBzIzG5FRlDtg5KXR8uuO9E7G5p+94BCXvpnhxw70Vsc8g/ePcFJ9FA9ZvPbx/lerk27lKnZg5Y4/wArh4q5NMxRXQr7KMR3L6B3BC7SPJHAd36q9Fdy3fOpDp5pdRrQXONAABUk0bgAM0y6B7LOj8Wg+dqtmQfMx3hjLxridQ1VJyCNaL6FPADpg3f/ABg8r8RyHAY8EwWldhgQ4bQ1uZoMzt470JZVx4oMcbbtgqwtD4THh8Ute5uNwDkV2mvOojukbb8vFG1hp1KOzcOkVPWrM1i0jcsrbbNCSRzSIWgXxk8AnjTDsw6FWiYq5FhXb8M+q4joOI7Cg7oxYbrstRT5cV/ZBxZP1ZmNioosqDxVgUdktmw1O6NCZrKR3swD3UpSlQcN1ck9aHxmxHgvaXUGF41AO0Ny7EoysvD9ZPOjTYIGGBwPUjGf2GlSXQJ0gYyDEixyOAGsnIdiUX6WxieUyCeLMabK1qulac6KRorWxWsMVoFTDh88E+sBUX8KZY7lzmI2TvFpmI0IjAtiQnVB2GhNOpXS47MU58tFd2kl7OFD6C4eKqzdq3wAGkU+0SP0V19nQHcybl3feo0/E0Lb/wDMPdzHy7/uxWV6r6bl/ZPX8AcTe5bibGwqxOaPRoZo4CtK4OBw6FSdZ8QZtPRQrrDosMmh8hMujXPGHwvP5UoCA4HEHpB8FZgOxF0EE5XXOBrsyTxdCSVn0raAJDQ3Gmee72ULjQn7H9fmFyqVERrf77MNIzAJIaeLnjuRuWtCKwYzcwTtcGYfAe9VjJE5QHOECHY3sKnmt2aqK/DthrWAOD6gAc06hTJI8PSGKP8AuCTT1mAnXqaWdylg6RTJrT0byDQtLHMIOBxBLqYEHpTNchL4iOHk5k961IxyA4ADuVl5hahQ0O7hr7KalAQsKNRdszndB8PNXnMc83WNc47Ggk9QVKx5d8SIGMFSQegVbiTqC6tYdnCDCDQBXNx1uO0n5omcqQONsRLP0IjxHF0UiE06uc+nAYDpKbLN0ehS/wC7bysi92LzurqGGQR8UXjRTcmx0kigINEAtuDrTU5D7QlgW4pOhgBJReTTcrdaoVdLIl07cOBRCCcEWgihpJAuRg7U8XTxGI7K9SAT8AOFCnTSyWvQSRm3lDo/SvWlRovNrtWrFuJHIqdi+wFjsCiEOYJzC2mYYbi7GppQZnhvW4ly08oEGlaOFHU4JZ4ikMt6ZZs6WfFeGsGJXp20nQpkSzHAj+I4a/sjYO9W4drCAw3OeRQH2a6+KUZCIXTQficenFTxx2Pkk6PpTQ+e9LKwyTVzRcdxbh3UWmkmiMpOj6+EC7VEbyYg/EM+BqEs/R/a8OG8S7nEOi1dD2EtAq2uo0oV0JaZKmZEfOWnv0dRpE+kZWLLn+IBizc8DL72R3ZJFc2i+xY0IOaWuALXAhwOIIOBBGsLg30mfRwZQOmJcl0vXlN9aFU4Y+syuFcxUVrmh2E5qyZeMnuHBxU7bVjD+I7poe9U3Ci2gQi9zWtxLiABvJoEoQg23IustPFo8Ew6Mx/SkveGi4aNpXMjPoHehMlZcDExHxXAZ3GNDccMy6tOgJrsiYkYYuh5YNdWvOO2tCu4P0dddkkWZoTymU3gqeHMtcKEsNecLwpwodyusMm7KYhdLg3sdRFZCwocYVY+G5ozIc1wHVU6j1LnBh5oWLekCYHpIWDoeJDfZJxy2HHrQzR/TiYlnuiECNVrWFr64htbpBzqKkcKbF0l2jsvDFS0OPAAeaStLwwCjWtaAcmgBPFSjER8ZMYImjbTzYrxsvMDu0GqpxNFoh5pgv8AeYe0BHIAeCKkHDGmGO1EbJgtvFxArXA9CwQTlezTKkWrIsRku1rGZ5vdrcfLYNSONQSJOPJqwVpq2jaFalJ8OzwPzqTI6i69RxG1WzoiyEaAVr5C9FFWqSPDWJfGoXJbo4XLcleSHjNpqeFcViHDINEZmGChByIWkWWxXNBTA8/B5BrsXO5dlx7oZ9U0HDMdi6rMS9UhaZ2aYREZoz5LuJ5p+dyrhexMitCvHmg+MdjTySNo19auQ5iJEcDEdUjkjIYVrqG8470GDKHeiknmvQjTVGZ2nZSnG0aVDY7Lha44ZuJ3Kva9q+kf6GG2lX3S4550NEQhEB4A5vN4g4HsWTDB7s0ZZp9DLoVEfHtSXJFA1xLQNTWhx7SF3grk30Z2YPSenNOSHwxxL616sOldXD8lTI7ZKKNihmk8n6aTmIftwXtHEtNO2iJhRwzmFMJ8dxQrVg/3iHuJd7rHO8Fm2IIZGisGTYj2j8LiPBZsNv1pOyHEP/rcPFF9nE7Xj5zXpkVFAab1hh20O/BaPNKY5qr6F9kbIbx69eK+g9A4Ho5CXDQAXMD3na52JPzsXAb/APz4r6FsHkysBuyEwfCEiWzmY0gYWsvk5nDqJr2LlmksWpG8+ZXS9MpikJg+eb+q5LbkflDp7x+q6T+p0Vsb4duvzN09FO5FrKtcxCQGgUFSQd+Xekx7NoPSE2aJy9IJd7Tj7rcO+8vPjI2UMojmgc3Vq3awpy5r+Uyh2jWEHtGKWE0yOarthuH1kImm7MbiEUgMaZaMDh35j9FaolWDadcHYO26ii0laNatOYy3j9E6FaCxFVBCwcpYUQGhC1iNxTNexSKbh0JVB8wYZaCC5hNARiWk6t4Ricbkdo7lXgQtZ6PNM0cmaOhhUrZskR4L4Z9YYHYcweuiLPAK0a6iZKgWcDtaXLHAkUOR4twIU0o7YU0fSPZd173NGBIijg7B3xVS460r0JjLjRc9YZnV+q1xvVEHQq/s9Zx4HtOPCuZ6iSnWz7LAbfI+6dqC2FZhizcV3q4AnYKNPbguhmALl0AUGW5GENtgcgj9HJ+qd/mO710F3NSBoPQCIBqiHta0p5ERZ5eTK+jLJojA9amcOUCqkRquHMFA5nyjpV/fJmmXp4v/ANXKvY5oYp2QndrmN8VvpC+9MxztjRD1xHFa2ZzI5+w0dcRvkjLyAasiCuzitYwOA3LReiOoRVO3oU2inmgHYP0X0NAi0Yxuxg7AAvnmVNXwhteO+i746J3UQj2CRS03jYQxuPcFy62MTgn7TSbvOaBv7x5JAnziePcEkmUQw2bZ0Z7QYlea2tXcqoBr3p9seFdhMbrDcenHxS4JraadFEfk4tA12ogfovPg227NcuieIQ9tDmMFQgR3QXVGI1hWJwFpvDLWqkwb2IVUIw3+ywY7bzcOGYO8IfHgRIBBdi3U8auKoy0Z0N15p4jUUzSs16VlW0J9Zh+ck1V0KUJG0S00rUZjgmKXmA8VShaUrcN5lQNbTqO0KzY1pY948UyOexumP3ZOw/oqcrE5JGw96uScQPBGoinWh8Jt11DwVltEydxUb3LZyhcUrCgBpxKX4cJ334TuD21HaCuUTMIsGK7XbUO/LRRrbSIPwEE/DVcotyBeishj13hvvOA8Voxu4olNbGrRqyfRyZJHLeBEO2mN0dR7VIJgNhlzjgj0YjltGV2g4UwSdM4kA5N1b9q1z+qIR2wx9H056T05/wDJh7rU/Nfgue6DACJHAFOU09Jb+ifGOWCb+xqXRaD8qqQTYoKYmhoBjlXyIVKLiDwp14KpPWlClIUN7g55vtYKYuF52JpsCMUgM+Zo0wb5cdZJI4mtEQE4HS0QUoQ5grhjW8afCqukTAJqYAyEaKBsoIjqdi0gGku/fEYOpsTzSyX2OIW5LEcVPQtGvrkpL2J4JhQho9Ll0WDlQRGccXBdbm5khrjsGHUuZ2DDHpoFKYv5VHezdLaiu52pPFoRuQ+mynYjEDAkxFJdigU9NXWUbz3klx1gA4MHUCehF2RLgc45tbUDeKAdpHUlibiUcNw7SpPbKIaYUSIzlPe6gybUG8fZxrhwxTxoxFMaWaXCh5QIpT1zTDVhRK2jsRkeI+NGdTGkMUBDRtxy+dqd7LuDBr7w7vmiyydPiWV9mGRM2OVOIww3VGI2ItOSt7EZoe8mlCuQWSMlGxBVho72SoWNfCfXFpGv5zUcMlpqMCmCRmGxW0cBXXVNsBHfEdlMBE7ClqehmGS7Frm5hNT7Joaw3UUFuSd+DV1L7cKjWNidCm9lzpbQ6ijE83G8Mjj89KTbLm+SGnMYHoTZIxr0Ohzaew/r3qkdAkvZu41FVC5bNOY6lqV0kBG0NodyTk4Fp4OFPFcxjydZqXBza43uLGuPeAultNClK2JINnXvGqpH4y13mOlaPx9tonm1spWxMPBABIxpv5P6oaw49dVdtqOSanPE9JVGAcMVoyO9EYIOaG/vYvBh/N5J3hlImhzvrYv3Wd706w3LFk8jTHottaScBVKOleiUabjw3OexkGHTkmrnOdWp5IwGQxqnOz4uJG3wU8zLk47wer/jtRiK2fP+lWhN2ZjCG8Bt8lrXA4A40qOKWrVs58vBDX3auiVFDXANp3ldM0zB/bI1C4YtyP2G6kgaZPJEIE15x/Kp/tQa0LcNy3riositwVQUOaJis1D3Xj8Lk8WhEAaUk6Hf3iuxjvAeKaLTi8krkwAiNMc8UJvNoAOId4JemTWpOZd2ZeCLGYuvDthr+iFzctEbgWmgA5QBLQDiMctdOlIOGZeI9nNwGwuCYdE7Wf6YMc5tHAgUzvDEdl5I7o5W8rNlj2vBoWuBB4EFO8UKFU5Wd3lLSaMHhXny8N+IcBXagBaHtqOgqJ7S4a8O5Y6NIdfZDjkWnpVV8pEhG9TLZj1oUyI9vNe4doVmFasVufKG7yKNAGaG8uY17cjmNhWj3X2uYcCRhxVOxrZbUg4A5jLHgjzoLHioV0tE3pnOpOG5r3NcKODjUdKcrFGB3t7sfBDLZlx6VhGurTvpQjxRax20cBup1oLsZ9G0waUOxZK2jtqCFBLvqKbEwpuUA0reGxGO9tlOlpI7iEfS/p1CrAhP9l5b7za/yKuB1NCZVcRYtKLUiiihGgUIaaCq3caBaZbZFBbRB/18X7rO96dWOXP9DYn9pij7De8p7BWPL2aIdBFpo1pGYz61bizpuGmerpVCE+rRxIW4OATIVgO39FTMudFYS2IQMCascQKcW4AbeC4lpvDLYrWOBDmghwOo3iCOxfR8GZIwAqEk/SDoCJ+seEfRzDWUDTS5EpkCfVdqvcKpaTdnHAs1lSRoDmOc1wLXNJDgcCHA0II1EHBRLgDDod+9edjO9zfJHbRcSABiSaDiUD0Qzinc0drj4InPWiIZY81rjdrtyGHShfYUQTjmwTEhto9xYGOecaE1vXdmYFdypf8AUIz2+jY8hwyFQGubhyTqqKVHShxjEknOtTxrrVOO12dD0IUGywV5q8vKxI7Doe4mUhVNfq2flCJwef0LK8sUvI1+jR4xU0Jg2BeXkGcRT8MAZDqRnRaITdqSeleXlTCLIht8/WQ/8z+UorZnOC8vJ/YPRNGzKowOcfnWvLyJxOhmlQ/sjvvs8V5eTQ8kLLoR3qGPkvLy1kCxoZ/eov3G96fHLK8suXsvDosyXMP3h3FWdQXl5cugS7LMNSNy615eXRAzgP0wwwLSfQAVhw3OoAKmhF47TQDHcEiLy8jLsCGPRLmxeLf5lnSPnM4lYXlL9hl0UrFhh0UBwBFzIgEYXtRQyIV5eXfswH//2Q=="/>
          <p:cNvSpPr>
            <a:spLocks noChangeAspect="1" noChangeArrowheads="1"/>
          </p:cNvSpPr>
          <p:nvPr/>
        </p:nvSpPr>
        <p:spPr bwMode="auto">
          <a:xfrm>
            <a:off x="803275" y="890588"/>
            <a:ext cx="217488" cy="217487"/>
          </a:xfrm>
          <a:prstGeom prst="rect">
            <a:avLst/>
          </a:prstGeom>
          <a:noFill/>
        </p:spPr>
        <p:txBody>
          <a:bodyPr lIns="65098" tIns="32549" rIns="65098" bIns="32549"/>
          <a:lstStyle/>
          <a:p>
            <a:pPr>
              <a:defRPr/>
            </a:pPr>
            <a:endParaRPr lang="cs-CZ" sz="1994">
              <a:latin typeface="Arial" panose="020B0604020202020204" pitchFamily="34" charset="0"/>
              <a:ea typeface="+mn-ea"/>
            </a:endParaRPr>
          </a:p>
        </p:txBody>
      </p:sp>
      <p:sp>
        <p:nvSpPr>
          <p:cNvPr id="8196" name="AutoShape 4" descr="data:image/jpeg;base64,/9j/4AAQSkZJRgABAQAAAQABAAD/2wCEAAkGBxQTEhUUExQUFhUXGBwYFBcXGBcYFhgXGBcXGBwUHBgYHCggGB0lHBcXITEhJSksLi4uFx8zODMsNygtLisBCgoKDg0OGhAQGiwkHCQsLCwsLCwsLCwsLCwsLCwsLCwsLCwsLCwsLCwsLCwsLCwsLCwsLCwsLCwsLCwsLCwsLP/AABEIAOIA3wMBIgACEQEDEQH/xAAcAAACAgMBAQAAAAAAAAAAAAAFBgMEAQIHAAj/xABJEAABAgMEBQgGBwUHBQEAAAABAAIDBBEFEiExBkFRYXEiMoGRobHB0RNCUpKi8AcjYnKCsuEUM0PC0iQ0U3OT4vEVRGOjsxb/xAAZAQADAQEBAAAAAAAAAAAAAAABAgMEAAX/xAAlEQACAgICAgICAwEAAAAAAAAAAQIRAyESMTJBEyIEQlFhcRT/2gAMAwEAAhEDEQA/AGFpfsb7x/oW1X7Ge8f6VsFkLCaTSr/sdbvJX5Evo2t2npRlWv7qKVVV6V5rP87ugxfNUw+aEyeJeilVyVvEcqznL0kY2SF6jMZQviKq+MiAv+nWRMIUZlamaRAMVnRbxOOQ2jbvBV0/e+Jv9KE6MRbzom4DbtOxHHdPxJJDIqOcfa+P/aoy47fjd/Srjhx+NRObx+NIOQA7/id5LcfOLvJZpx+NZA4/ElYUan5xctHO3/EVIentUb3fNUjGRWiRN/x/ooTF+0P9X/apYr9+H3v9qj9L9o++f6FJjlSNEFecP9eIO5q0a4e1/wC+Of5VfYC40Dnf6j/6F4Ee2/34v9CRjAm0TzeG1zte1+JWJBvHqqt7XPLGfNGZJOv2hVYkW/OPguXYfQx2Ez61mB1+rT1TrRO0+eeA1VQ/R9n1ow1HUdm9XrR57ujUdgWqBCQLmAa5fAFNGH1cPA+t6o29igjDlZfCVNMDkQ8NR9U+0U7FFZsRxyYPe/Rbekf7A98eS3aKLZeYbCP0j/YHv/7UQk3Outq0AB5NQa/wyKUoPaVRXYJpDb953c0K2DzEyeJLFeqj3reLEVKJEXoGMzGiIfGiqSNEQ6PGXWE2fEN7PDYtHxlTfGxUMaYwRs6g3YtvmE2MQG1qwC9WlOWTkRsHWnCz7TL4bXOaASK4V81yWXcCyICaAuxPQB4p5hWmyFBaC5t67gNdeCg5vlsoo6GsxwdR6j5qJ0X7J6j5pRfpCTgLgO24XntIAUEO2fajFvFsMdgqUHNBUBxMT7J6v1WzIh2Hq/VL8nacMkUiXuICNwC0gGnTjTsKHKw1RbEwd/uBavjnf1U7lDFJb5gupTrUL5neetI0FG8SLmK/m8+Kx6cNx5R6TTtKovmC5w5WA3hZMUEgEgDrXRUfZzv0VJrSB94hobTLGvgVEy3IpPq/F/Ur4soEkiI01Neb+q2/6XTW08ApNjpA2ailxvOzW8i75x8FLMNAJBotZI/IcB3oR7C+hm0cIMXVzTt2jarNoO5buO/cotGjy3Ynm+0DrGxSzjuU7PM+sFsgQkC4pFTiOsqeZcLrMRzdp218VG84nE+81TR8m55D1m7AmFFtZWF5eYbDKtOdSHD4v74aqErM/Guw4Q+/+YeSv+P5k8viax4ypRIyjix1UiRVvMpvGjIXMRlLHiobHegcbelUUy6gXpZtSpLRgYZEgCpoCSdgwQlKkGKtlOScbpAFcSeGXHYrbojmYl10HVrJ6cUNhuuY3nlwwDSLo6lpMEnM1OvduWN7ZpSMz9qEmgJ6z2qgJqmziMwsuaNh6Vq6XBGxOqR3FhGUtMimOG7UfFdC0Utq7QF1caEdC5dCliKUqjNl+kaQMaE16fkIqSQHBnbYbWRQQ3Vym021xCGWxJFsK+1rnOHqtIqRr4kVCF2JNuab3zRM0rN4gHXWo4jBNaYrTQnNnnD+FEB349wWptV5/gRT1I9pLBZUXWhtBq1gnPr70EChN8WMlaKLrbmWnCE7qPmpIekE0f4R6j5q6CtgVNz/AKGooumHvJc5paTt6vBWbOvb+oeKmqs1RU69HNaG3Rdpq8muQ1NGs7FmZ5zs8z6o2pUZGcMiRwJWHRXbT1lVX5CXom8d+w5EGZOH4GrSatKDyfrG4NFSA0gcluFQgMR1cDiN+KjiTD6jlOwwzNE3/Qv4O+MGN0lhHWPeC3GkEM/8hBbQ0CiwWOe5sIta0uN1xJoNxaFpNaExoRcHQ2ANbfc6+0NDReqSTT2Sp/F/o/MPOttmo9x7irUZj47IbodHAAg4taQb2wngucxYUNtCcOgV6divWPZvp4gZBBc92QBu1pniSBl3J4R4O6BJqSob4lmRxnCd0UPcVLIyThV0SDe1BryW/iw6lNZ1jTkMCks4NNCSC0uu5+0TVWuRU0a4EYHB4I4q3yWS4JFGPCga5U/hiv8AEKhEgSpzgx28IgPeEadd+11v81Uj3fkldzDSBLIcqH0b+0B2/wBGQO5KU9MPc8uMQipo1rc9wpwTLpDFDWcl1HE0BrkKGp6u9BLPmILcGOD37SS076ckntU5ybGikVGQn5ngb2dTn4Ky0Dp1lYfM/ZprqS449Jx6llsWvH56lGTdFo9kcaDjgpIEtUrcBSwSoObNcYomgSQJxTVZFmNa0Op87UvwXIvKTRDaA4bKqfKRRwQ3WJLhzroFNiuTsuYTqY7RwVPQ+JyiXYakd0liAQb4xIPYt2FfUw5396Fi1YzbhiHkNADXudWlSRTDVkgrZ+D/AI0Pt8kwSFqMDfrCQ3bmKjVTqRIwmnOHD6h5IZUiURRbNwtUaH1nyUgmGf4kP3vNMzpOEc4MI/hb/SoXWZLnOWhH8DPJTpDWwEIjfbZ7wU8GEXGjS1x3Ob5ok6xpU/8AbQ+hrfNebZcs3ES7cMcmnLpXcUdspRZGK3nQ3j8JVVxXQpeKPRtJONEMnCH1oWk76FV+DWmJ8gmuKrRXJhfY7jVzgA0eyWjvCimrAbhRzsQDmzX1JVgkF5EhJnNLZ2IwscIBBwwa4HAg+1uQ/SXSGamhRwYxpu32trR1xznCtTlV2I13W7EIFtw9rulvkpIM6yJg01pjShHeq8mLSBsSUiEY6q665mqOaNWr+ykudDLnhzHQyCBdLS4OB+9De9vSFqxqknJWlUykwNHU7M+k6TdRrxFhUAxc0OHWwk9iD2la0KLGdEhRGPabuR3DpGvMLl7mZrSRnnQol5pIIPRTYU3Yp1WBakKnKNO0dirTcdh5jgeBQaSnhGYSCAdY6KbVs9n2m/Nd6DiGwLpkSQwVw7q5nqalyJFLG8gUA9bC+d6OaQtNxxJycAPd+e1Bmfu67aBTlorBWV5edJwcKnjQonDceG4IPLUvgEYV1Zjfv4I0+GW0OY1EZHyO5TyOiuFFlkRozU8KZhe0OlCTKl/Kxpt1danhWZAPOe29xHmouEfZflIPwZpm49KssmGAhLjbPLTyASNRbj3K9MwXNZymOBdlgapeC9Mqp62Pdi2rCaBVwFc6kYb0dtiaDpN5a9rgNYNdS5HIWMIh5V4bKVTvLWIYMB1IhLXw3YHa0E9y0YpLpGXKm3dEOilpMeBUjYa5DKl7z4cU5NcaYrimjE4WcvHKh3/IXRLBtyA2C1r5iFexqDEGFTliclTKvqjNHsZ76yUNgWnBeQGRYbiTgA9pJ6iiJKzjmFHMHknge4qSqgnDyD86wE0ezmJGnFsxGDBxFAAMdq5qYuWJGO2icPpAiZ/eHYkl4rQb1rslQTsxznPYKnFwGZ1uovpsyLCXEtBvGvTQDwC+Z9HW1jQRtiM7XhfUTcggA+QyiVht5TuA71T9Gidgsxf+H+ZIMkFoAxA3j8wCKT0KoIVOAzlDi387VdnjRBAYCfJktIbeJGOGJz3IcWPBxvDiCExyziDgSOBI7lXnBrptzqcnU1lOmAJ6LQxgaY7UwW1LtY4BtBVt4jebww6kr2BMPrzssstSaLSeS4VI5oz6T4qq6JvsVrchXoUQZ0dXDgAlZ4pDbuJqn+6DexwLjq3pMgwa/tDac1/J3A3q/l7VHNrZowO3QIhN5fSmOFEIaaYh2bdRpr3cUBlmVd0pjg4NWbMzVhWjSas0vcTdF3JramgGwVr8lZl7JaMoba8XA9yuwY+uvGpopjPgDFR5zLcI+wWJUQ3A5U9WtRTZ3o7MSfpYLDQ3m1DBSgI7b3Ygzogc6pBxOGxdC0Zjs/ZYl+nJpjSpAcbtR73YmjuSs5qotnP5GXBdV9934z1ZrpWjVnQX4NBI5xY5znDAUwvY03ZJXc2GTeaGnf4pt0UfdbEeSLrWkk6wBr6lSDbnRPJFKNnPZow2w4hcAH0dQBoDSWuwfW9gaZim06yufkgk53q51NeFF0CUtn+0xY0OjQXh0MOAIFGuAdQ5nEHiisxbZjCkYQYo+3Ahu6cCKdC1GJ9itoPYUUTUtFMNwZfreLhqY483BwxXZwCVz584agtcW3TUYOJxrhec8nXREJC24t4h8e42nJNL9TvaYYp1qMoSbsKaQzTIjAm40EatvevTbqMF6gJLa7K5+CDxbSm84MSDHGwNDX+4aV6CUHmrbmIpPpBdLRzaXadGa6MGns5yTQr6dRQTgfX80sQBym9PYCVd0hmXOiXXGv6qrLmjgQAaBxocsGFXQgV0TbWZlhtiw/ztX04F86aL2Y6HHknktpEexzQK1AFHY4L6LquAfLRdUaldsgc7o8UNcxEbGbQO4+CkOGpUcocR+YKa0Wmqikue3iO4+Suzox6Ey6AwfLNxCjm4Zu5be8/ordKOpuCp2nMgNwrl318ky6FLejUAk9JTVPSji7C6cBrFeaNVapR0XmThxV+2tJSyM5no4L6UFS03jyRraQqqSUdiU29BFspEGbXDE+qdpXMrTtB0KZjEDNxBaddDTrzTk3S5uuXH4Yj299UDtfReLEhRZu6WNcTEaHGrrpx2dW1TySg0UhGUXZTsyj2k3aUprrmERc/Uh2i8AtbEDhiH0PUERiihWGfk0b8buKNHOAxVWKb2azOPIFQKnYq0tN3zdc267ZXPgU8Vqx3KtF8WlWjXCgGRzTjoja4ZeBF8OFLrTiTUEHcMElOlHZ3DTPoTHYjmy7RGex4h4AupXE6qayuUVejm9dlC0XPZGiYFgc4uDQTQAkmib7ELzLxW5X4ZaCa6xTxSzO2m2amOSxzQMOUKE7yNScZeM1rA0uaCTUAkDDUMVSEfvRLLOoWK8TRh1AKQzTefJDrRsQQQHRGgAmgoa40J8E9V4HpBS5puaQoe9/8AKVqcEeepOxcYyHqc4dLgp2AaorvePihIcsgqRQPQi8c2MfhPgr0MveR6WO8gCgAplsrRKzSi1iQiXjP3Se5dTerBdbLkxo3KxDW+8HOtQT2hRN0OhVq2YcMCMWtOBFDs1Fdln7OhGEwGGw4D1R7PBApqx4P+GwcOT3Jlik1pgeRL0KdmWE4RJf69jhBNIY9GQTUBuJv45BdKhWdHAP8AaACSXOLYYzJ1VdgMsErwLFh32FtWkOBFH7DWtDVO8EVa0kuJIBzIzG5FRlDtg5KXR8uuO9E7G5p+94BCXvpnhxw70Vsc8g/ePcFJ9FA9ZvPbx/lerk27lKnZg5Y4/wArh4q5NMxRXQr7KMR3L6B3BC7SPJHAd36q9Fdy3fOpDp5pdRrQXONAABUk0bgAM0y6B7LOj8Wg+dqtmQfMx3hjLxridQ1VJyCNaL6FPADpg3f/ABg8r8RyHAY8EwWldhgQ4bQ1uZoMzt470JZVx4oMcbbtgqwtD4THh8Ute5uNwDkV2mvOojukbb8vFG1hp1KOzcOkVPWrM1i0jcsrbbNCSRzSIWgXxk8AnjTDsw6FWiYq5FhXb8M+q4joOI7Cg7oxYbrstRT5cV/ZBxZP1ZmNioosqDxVgUdktmw1O6NCZrKR3swD3UpSlQcN1ck9aHxmxHgvaXUGF41AO0Ny7EoysvD9ZPOjTYIGGBwPUjGf2GlSXQJ0gYyDEixyOAGsnIdiUX6WxieUyCeLMabK1qulac6KRorWxWsMVoFTDh88E+sBUX8KZY7lzmI2TvFpmI0IjAtiQnVB2GhNOpXS47MU58tFd2kl7OFD6C4eKqzdq3wAGkU+0SP0V19nQHcybl3feo0/E0Lb/wDMPdzHy7/uxWV6r6bl/ZPX8AcTe5bibGwqxOaPRoZo4CtK4OBw6FSdZ8QZtPRQrrDosMmh8hMujXPGHwvP5UoCA4HEHpB8FZgOxF0EE5XXOBrsyTxdCSVn0raAJDQ3Gmee72ULjQn7H9fmFyqVERrf77MNIzAJIaeLnjuRuWtCKwYzcwTtcGYfAe9VjJE5QHOECHY3sKnmt2aqK/DthrWAOD6gAc06hTJI8PSGKP8AuCTT1mAnXqaWdylg6RTJrT0byDQtLHMIOBxBLqYEHpTNchL4iOHk5k961IxyA4ADuVl5hahQ0O7hr7KalAQsKNRdszndB8PNXnMc83WNc47Ggk9QVKx5d8SIGMFSQegVbiTqC6tYdnCDCDQBXNx1uO0n5omcqQONsRLP0IjxHF0UiE06uc+nAYDpKbLN0ehS/wC7bysi92LzurqGGQR8UXjRTcmx0kigINEAtuDrTU5D7QlgW4pOhgBJReTTcrdaoVdLIl07cOBRCCcEWgihpJAuRg7U8XTxGI7K9SAT8AOFCnTSyWvQSRm3lDo/SvWlRovNrtWrFuJHIqdi+wFjsCiEOYJzC2mYYbi7GppQZnhvW4ly08oEGlaOFHU4JZ4ikMt6ZZs6WfFeGsGJXp20nQpkSzHAj+I4a/sjYO9W4drCAw3OeRQH2a6+KUZCIXTQficenFTxx2Pkk6PpTQ+e9LKwyTVzRcdxbh3UWmkmiMpOj6+EC7VEbyYg/EM+BqEs/R/a8OG8S7nEOi1dD2EtAq2uo0oV0JaZKmZEfOWnv0dRpE+kZWLLn+IBizc8DL72R3ZJFc2i+xY0IOaWuALXAhwOIIOBBGsLg30mfRwZQOmJcl0vXlN9aFU4Y+syuFcxUVrmh2E5qyZeMnuHBxU7bVjD+I7poe9U3Ci2gQi9zWtxLiABvJoEoQg23IustPFo8Ew6Mx/SkveGi4aNpXMjPoHehMlZcDExHxXAZ3GNDccMy6tOgJrsiYkYYuh5YNdWvOO2tCu4P0dddkkWZoTymU3gqeHMtcKEsNecLwpwodyusMm7KYhdLg3sdRFZCwocYVY+G5ozIc1wHVU6j1LnBh5oWLekCYHpIWDoeJDfZJxy2HHrQzR/TiYlnuiECNVrWFr64htbpBzqKkcKbF0l2jsvDFS0OPAAeaStLwwCjWtaAcmgBPFSjER8ZMYImjbTzYrxsvMDu0GqpxNFoh5pgv8AeYe0BHIAeCKkHDGmGO1EbJgtvFxArXA9CwQTlezTKkWrIsRku1rGZ5vdrcfLYNSONQSJOPJqwVpq2jaFalJ8OzwPzqTI6i69RxG1WzoiyEaAVr5C9FFWqSPDWJfGoXJbo4XLcleSHjNpqeFcViHDINEZmGChByIWkWWxXNBTA8/B5BrsXO5dlx7oZ9U0HDMdi6rMS9UhaZ2aYREZoz5LuJ5p+dyrhexMitCvHmg+MdjTySNo19auQ5iJEcDEdUjkjIYVrqG8470GDKHeiknmvQjTVGZ2nZSnG0aVDY7Lha44ZuJ3Kva9q+kf6GG2lX3S4550NEQhEB4A5vN4g4HsWTDB7s0ZZp9DLoVEfHtSXJFA1xLQNTWhx7SF3grk30Z2YPSenNOSHwxxL616sOldXD8lTI7ZKKNihmk8n6aTmIftwXtHEtNO2iJhRwzmFMJ8dxQrVg/3iHuJd7rHO8Fm2IIZGisGTYj2j8LiPBZsNv1pOyHEP/rcPFF9nE7Xj5zXpkVFAab1hh20O/BaPNKY5qr6F9kbIbx69eK+g9A4Ho5CXDQAXMD3na52JPzsXAb/APz4r6FsHkysBuyEwfCEiWzmY0gYWsvk5nDqJr2LlmksWpG8+ZXS9MpikJg+eb+q5LbkflDp7x+q6T+p0Vsb4duvzN09FO5FrKtcxCQGgUFSQd+Xekx7NoPSE2aJy9IJd7Tj7rcO+8vPjI2UMojmgc3Vq3awpy5r+Uyh2jWEHtGKWE0yOarthuH1kImm7MbiEUgMaZaMDh35j9FaolWDadcHYO26ii0laNatOYy3j9E6FaCxFVBCwcpYUQGhC1iNxTNexSKbh0JVB8wYZaCC5hNARiWk6t4Ricbkdo7lXgQtZ6PNM0cmaOhhUrZskR4L4Z9YYHYcweuiLPAK0a6iZKgWcDtaXLHAkUOR4twIU0o7YU0fSPZd173NGBIijg7B3xVS460r0JjLjRc9YZnV+q1xvVEHQq/s9Zx4HtOPCuZ6iSnWz7LAbfI+6dqC2FZhizcV3q4AnYKNPbguhmALl0AUGW5GENtgcgj9HJ+qd/mO710F3NSBoPQCIBqiHta0p5ERZ5eTK+jLJojA9amcOUCqkRquHMFA5nyjpV/fJmmXp4v/ANXKvY5oYp2QndrmN8VvpC+9MxztjRD1xHFa2ZzI5+w0dcRvkjLyAasiCuzitYwOA3LReiOoRVO3oU2inmgHYP0X0NAi0Yxuxg7AAvnmVNXwhteO+i746J3UQj2CRS03jYQxuPcFy62MTgn7TSbvOaBv7x5JAnziePcEkmUQw2bZ0Z7QYlea2tXcqoBr3p9seFdhMbrDcenHxS4JraadFEfk4tA12ogfovPg227NcuieIQ9tDmMFQgR3QXVGI1hWJwFpvDLWqkwb2IVUIw3+ywY7bzcOGYO8IfHgRIBBdi3U8auKoy0Z0N15p4jUUzSs16VlW0J9Zh+ck1V0KUJG0S00rUZjgmKXmA8VShaUrcN5lQNbTqO0KzY1pY948UyOexumP3ZOw/oqcrE5JGw96uScQPBGoinWh8Jt11DwVltEydxUb3LZyhcUrCgBpxKX4cJ334TuD21HaCuUTMIsGK7XbUO/LRRrbSIPwEE/DVcotyBeishj13hvvOA8Voxu4olNbGrRqyfRyZJHLeBEO2mN0dR7VIJgNhlzjgj0YjltGV2g4UwSdM4kA5N1b9q1z+qIR2wx9H056T05/wDJh7rU/Nfgue6DACJHAFOU09Jb+ifGOWCb+xqXRaD8qqQTYoKYmhoBjlXyIVKLiDwp14KpPWlClIUN7g55vtYKYuF52JpsCMUgM+Zo0wb5cdZJI4mtEQE4HS0QUoQ5grhjW8afCqukTAJqYAyEaKBsoIjqdi0gGku/fEYOpsTzSyX2OIW5LEcVPQtGvrkpL2J4JhQho9Ll0WDlQRGccXBdbm5khrjsGHUuZ2DDHpoFKYv5VHezdLaiu52pPFoRuQ+mynYjEDAkxFJdigU9NXWUbz3klx1gA4MHUCehF2RLgc45tbUDeKAdpHUlibiUcNw7SpPbKIaYUSIzlPe6gybUG8fZxrhwxTxoxFMaWaXCh5QIpT1zTDVhRK2jsRkeI+NGdTGkMUBDRtxy+dqd7LuDBr7w7vmiyydPiWV9mGRM2OVOIww3VGI2ItOSt7EZoe8mlCuQWSMlGxBVho72SoWNfCfXFpGv5zUcMlpqMCmCRmGxW0cBXXVNsBHfEdlMBE7ClqehmGS7Frm5hNT7Joaw3UUFuSd+DV1L7cKjWNidCm9lzpbQ6ijE83G8Mjj89KTbLm+SGnMYHoTZIxr0Ohzaew/r3qkdAkvZu41FVC5bNOY6lqV0kBG0NodyTk4Fp4OFPFcxjydZqXBza43uLGuPeAultNClK2JINnXvGqpH4y13mOlaPx9tonm1spWxMPBABIxpv5P6oaw49dVdtqOSanPE9JVGAcMVoyO9EYIOaG/vYvBh/N5J3hlImhzvrYv3Wd706w3LFk8jTHottaScBVKOleiUabjw3OexkGHTkmrnOdWp5IwGQxqnOz4uJG3wU8zLk47wer/jtRiK2fP+lWhN2ZjCG8Bt8lrXA4A40qOKWrVs58vBDX3auiVFDXANp3ldM0zB/bI1C4YtyP2G6kgaZPJEIE15x/Kp/tQa0LcNy3riositwVQUOaJis1D3Xj8Lk8WhEAaUk6Hf3iuxjvAeKaLTi8krkwAiNMc8UJvNoAOId4JemTWpOZd2ZeCLGYuvDthr+iFzctEbgWmgA5QBLQDiMctdOlIOGZeI9nNwGwuCYdE7Wf6YMc5tHAgUzvDEdl5I7o5W8rNlj2vBoWuBB4EFO8UKFU5Wd3lLSaMHhXny8N+IcBXagBaHtqOgqJ7S4a8O5Y6NIdfZDjkWnpVV8pEhG9TLZj1oUyI9vNe4doVmFasVufKG7yKNAGaG8uY17cjmNhWj3X2uYcCRhxVOxrZbUg4A5jLHgjzoLHioV0tE3pnOpOG5r3NcKODjUdKcrFGB3t7sfBDLZlx6VhGurTvpQjxRax20cBup1oLsZ9G0waUOxZK2jtqCFBLvqKbEwpuUA0reGxGO9tlOlpI7iEfS/p1CrAhP9l5b7za/yKuB1NCZVcRYtKLUiiihGgUIaaCq3caBaZbZFBbRB/18X7rO96dWOXP9DYn9pij7De8p7BWPL2aIdBFpo1pGYz61bizpuGmerpVCE+rRxIW4OATIVgO39FTMudFYS2IQMCascQKcW4AbeC4lpvDLYrWOBDmghwOo3iCOxfR8GZIwAqEk/SDoCJ+seEfRzDWUDTS5EpkCfVdqvcKpaTdnHAs1lSRoDmOc1wLXNJDgcCHA0II1EHBRLgDDod+9edjO9zfJHbRcSABiSaDiUD0Qzinc0drj4InPWiIZY81rjdrtyGHShfYUQTjmwTEhto9xYGOecaE1vXdmYFdypf8AUIz2+jY8hwyFQGubhyTqqKVHShxjEknOtTxrrVOO12dD0IUGywV5q8vKxI7Doe4mUhVNfq2flCJwef0LK8sUvI1+jR4xU0Jg2BeXkGcRT8MAZDqRnRaITdqSeleXlTCLIht8/WQ/8z+UorZnOC8vJ/YPRNGzKowOcfnWvLyJxOhmlQ/sjvvs8V5eTQ8kLLoR3qGPkvLy1kCxoZ/eov3G96fHLK8suXsvDosyXMP3h3FWdQXl5cugS7LMNSNy615eXRAzgP0wwwLSfQAVhw3OoAKmhF47TQDHcEiLy8jLsCGPRLmxeLf5lnSPnM4lYXlL9hl0UrFhh0UBwBFzIgEYXtRQyIV5eXfswH//2Q=="/>
          <p:cNvSpPr>
            <a:spLocks noChangeAspect="1" noChangeArrowheads="1"/>
          </p:cNvSpPr>
          <p:nvPr/>
        </p:nvSpPr>
        <p:spPr bwMode="auto">
          <a:xfrm>
            <a:off x="803275" y="890588"/>
            <a:ext cx="217488" cy="217487"/>
          </a:xfrm>
          <a:prstGeom prst="rect">
            <a:avLst/>
          </a:prstGeom>
          <a:noFill/>
        </p:spPr>
        <p:txBody>
          <a:bodyPr lIns="65098" tIns="32549" rIns="65098" bIns="32549"/>
          <a:lstStyle/>
          <a:p>
            <a:pPr>
              <a:defRPr/>
            </a:pPr>
            <a:endParaRPr lang="cs-CZ" sz="1994">
              <a:latin typeface="Arial" panose="020B0604020202020204" pitchFamily="34" charset="0"/>
              <a:ea typeface="+mn-ea"/>
            </a:endParaRPr>
          </a:p>
        </p:txBody>
      </p:sp>
      <p:pic>
        <p:nvPicPr>
          <p:cNvPr id="7" name="Picture 6" descr="http://menaconf.com/my_code/documents/cms/Inoue_H__Office_photo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2334" y="1349531"/>
            <a:ext cx="2088793" cy="210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2490788"/>
            <a:ext cx="4157662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4"/>
          <p:cNvSpPr>
            <a:spLocks noChangeArrowheads="1"/>
          </p:cNvSpPr>
          <p:nvPr/>
        </p:nvSpPr>
        <p:spPr bwMode="auto">
          <a:xfrm>
            <a:off x="5492750" y="4295775"/>
            <a:ext cx="399097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00F3AE"/>
                </a:solidFill>
                <a:latin typeface="Arial CE" panose="020B0604020202020204" pitchFamily="34" charset="0"/>
              </a:defRPr>
            </a:lvl1pPr>
            <a:lvl2pPr marL="742950" indent="-285750">
              <a:defRPr sz="2400" i="1">
                <a:solidFill>
                  <a:srgbClr val="00F3AE"/>
                </a:solidFill>
                <a:latin typeface="Arial CE" panose="020B0604020202020204" pitchFamily="34" charset="0"/>
              </a:defRPr>
            </a:lvl2pPr>
            <a:lvl3pPr marL="1143000" indent="-228600">
              <a:defRPr sz="2400" i="1">
                <a:solidFill>
                  <a:srgbClr val="00F3AE"/>
                </a:solidFill>
                <a:latin typeface="Arial CE" panose="020B0604020202020204" pitchFamily="34" charset="0"/>
              </a:defRPr>
            </a:lvl3pPr>
            <a:lvl4pPr marL="1600200" indent="-228600">
              <a:defRPr sz="2400" i="1">
                <a:solidFill>
                  <a:srgbClr val="00F3AE"/>
                </a:solidFill>
                <a:latin typeface="Arial CE" panose="020B0604020202020204" pitchFamily="34" charset="0"/>
              </a:defRPr>
            </a:lvl4pPr>
            <a:lvl5pPr marL="2057400" indent="-228600">
              <a:defRPr sz="2400" i="1">
                <a:solidFill>
                  <a:srgbClr val="00F3AE"/>
                </a:solidFill>
                <a:latin typeface="Arial CE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F3AE"/>
                </a:solidFill>
                <a:latin typeface="Arial CE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F3AE"/>
                </a:solidFill>
                <a:latin typeface="Arial CE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F3AE"/>
                </a:solidFill>
                <a:latin typeface="Arial CE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F3AE"/>
                </a:solidFill>
                <a:latin typeface="Arial CE" panose="020B0604020202020204" pitchFamily="34" charset="0"/>
              </a:defRPr>
            </a:lvl9pPr>
          </a:lstStyle>
          <a:p>
            <a:pPr>
              <a:defRPr/>
            </a:pPr>
            <a:r>
              <a:rPr lang="cs-CZ" altLang="cs-CZ" sz="1424" dirty="0" err="1">
                <a:solidFill>
                  <a:schemeClr val="tx1"/>
                </a:solidFill>
                <a:latin typeface="Bookman Old Style" panose="02050604050505020204" pitchFamily="18" charset="0"/>
                <a:ea typeface="+mn-ea"/>
              </a:rPr>
              <a:t>Inoue</a:t>
            </a:r>
            <a:r>
              <a:rPr lang="cs-CZ" altLang="cs-CZ" sz="1424" dirty="0">
                <a:solidFill>
                  <a:schemeClr val="tx1"/>
                </a:solidFill>
                <a:latin typeface="Bookman Old Style" panose="02050604050505020204" pitchFamily="18" charset="0"/>
                <a:ea typeface="+mn-ea"/>
              </a:rPr>
              <a:t> H, Minami H, </a:t>
            </a:r>
            <a:r>
              <a:rPr lang="cs-CZ" altLang="cs-CZ" sz="1424" dirty="0" err="1">
                <a:solidFill>
                  <a:schemeClr val="tx1"/>
                </a:solidFill>
                <a:latin typeface="Bookman Old Style" panose="02050604050505020204" pitchFamily="18" charset="0"/>
                <a:ea typeface="+mn-ea"/>
              </a:rPr>
              <a:t>Kobayashi</a:t>
            </a:r>
            <a:r>
              <a:rPr lang="cs-CZ" altLang="cs-CZ" sz="1424" dirty="0">
                <a:solidFill>
                  <a:schemeClr val="tx1"/>
                </a:solidFill>
                <a:latin typeface="Bookman Old Style" panose="02050604050505020204" pitchFamily="18" charset="0"/>
                <a:ea typeface="+mn-ea"/>
              </a:rPr>
              <a:t> Y, et al. </a:t>
            </a:r>
            <a:r>
              <a:rPr lang="cs-CZ" altLang="cs-CZ" sz="1424" dirty="0" err="1">
                <a:solidFill>
                  <a:schemeClr val="tx1"/>
                </a:solidFill>
                <a:latin typeface="Bookman Old Style" panose="02050604050505020204" pitchFamily="18" charset="0"/>
                <a:ea typeface="+mn-ea"/>
              </a:rPr>
              <a:t>Peroral</a:t>
            </a:r>
            <a:r>
              <a:rPr lang="cs-CZ" altLang="cs-CZ" sz="1424" dirty="0">
                <a:solidFill>
                  <a:schemeClr val="tx1"/>
                </a:solidFill>
                <a:latin typeface="Bookman Old Style" panose="02050604050505020204" pitchFamily="18" charset="0"/>
                <a:ea typeface="+mn-ea"/>
              </a:rPr>
              <a:t> </a:t>
            </a:r>
            <a:r>
              <a:rPr lang="cs-CZ" altLang="cs-CZ" sz="1424" dirty="0" err="1">
                <a:solidFill>
                  <a:schemeClr val="tx1"/>
                </a:solidFill>
                <a:latin typeface="Bookman Old Style" panose="02050604050505020204" pitchFamily="18" charset="0"/>
                <a:ea typeface="+mn-ea"/>
              </a:rPr>
              <a:t>endoscopic</a:t>
            </a:r>
            <a:r>
              <a:rPr lang="cs-CZ" altLang="cs-CZ" sz="1424" dirty="0">
                <a:solidFill>
                  <a:schemeClr val="tx1"/>
                </a:solidFill>
                <a:latin typeface="Bookman Old Style" panose="02050604050505020204" pitchFamily="18" charset="0"/>
                <a:ea typeface="+mn-ea"/>
              </a:rPr>
              <a:t> </a:t>
            </a:r>
            <a:r>
              <a:rPr lang="cs-CZ" altLang="cs-CZ" sz="1424" dirty="0" err="1">
                <a:solidFill>
                  <a:schemeClr val="tx1"/>
                </a:solidFill>
                <a:latin typeface="Bookman Old Style" panose="02050604050505020204" pitchFamily="18" charset="0"/>
                <a:ea typeface="+mn-ea"/>
              </a:rPr>
              <a:t>myotomy</a:t>
            </a:r>
            <a:r>
              <a:rPr lang="cs-CZ" altLang="cs-CZ" sz="1424" dirty="0">
                <a:solidFill>
                  <a:schemeClr val="tx1"/>
                </a:solidFill>
                <a:latin typeface="Bookman Old Style" panose="02050604050505020204" pitchFamily="18" charset="0"/>
                <a:ea typeface="+mn-ea"/>
              </a:rPr>
              <a:t> (POEM) </a:t>
            </a:r>
            <a:r>
              <a:rPr lang="cs-CZ" altLang="cs-CZ" sz="1424" dirty="0" err="1">
                <a:solidFill>
                  <a:schemeClr val="tx1"/>
                </a:solidFill>
                <a:latin typeface="Bookman Old Style" panose="02050604050505020204" pitchFamily="18" charset="0"/>
                <a:ea typeface="+mn-ea"/>
              </a:rPr>
              <a:t>for</a:t>
            </a:r>
            <a:r>
              <a:rPr lang="cs-CZ" altLang="cs-CZ" sz="1424" dirty="0">
                <a:solidFill>
                  <a:schemeClr val="tx1"/>
                </a:solidFill>
                <a:latin typeface="Bookman Old Style" panose="02050604050505020204" pitchFamily="18" charset="0"/>
                <a:ea typeface="+mn-ea"/>
              </a:rPr>
              <a:t> </a:t>
            </a:r>
            <a:r>
              <a:rPr lang="cs-CZ" altLang="cs-CZ" sz="1424" dirty="0" err="1">
                <a:solidFill>
                  <a:schemeClr val="tx1"/>
                </a:solidFill>
                <a:latin typeface="Bookman Old Style" panose="02050604050505020204" pitchFamily="18" charset="0"/>
                <a:ea typeface="+mn-ea"/>
              </a:rPr>
              <a:t>esophageal</a:t>
            </a:r>
            <a:r>
              <a:rPr lang="cs-CZ" altLang="cs-CZ" sz="1424" dirty="0">
                <a:solidFill>
                  <a:schemeClr val="tx1"/>
                </a:solidFill>
                <a:latin typeface="Bookman Old Style" panose="02050604050505020204" pitchFamily="18" charset="0"/>
                <a:ea typeface="+mn-ea"/>
              </a:rPr>
              <a:t> </a:t>
            </a:r>
            <a:r>
              <a:rPr lang="cs-CZ" altLang="cs-CZ" sz="1424" dirty="0" err="1">
                <a:solidFill>
                  <a:schemeClr val="tx1"/>
                </a:solidFill>
                <a:latin typeface="Bookman Old Style" panose="02050604050505020204" pitchFamily="18" charset="0"/>
                <a:ea typeface="+mn-ea"/>
              </a:rPr>
              <a:t>achalasia</a:t>
            </a:r>
            <a:r>
              <a:rPr lang="cs-CZ" altLang="cs-CZ" sz="1424" dirty="0">
                <a:solidFill>
                  <a:schemeClr val="tx1"/>
                </a:solidFill>
                <a:latin typeface="Bookman Old Style" panose="02050604050505020204" pitchFamily="18" charset="0"/>
                <a:ea typeface="+mn-ea"/>
              </a:rPr>
              <a:t>. </a:t>
            </a:r>
            <a:r>
              <a:rPr lang="cs-CZ" altLang="cs-CZ" sz="1424" dirty="0" err="1">
                <a:solidFill>
                  <a:schemeClr val="tx1"/>
                </a:solidFill>
                <a:latin typeface="Bookman Old Style" panose="02050604050505020204" pitchFamily="18" charset="0"/>
                <a:ea typeface="+mn-ea"/>
              </a:rPr>
              <a:t>Endoscopy</a:t>
            </a:r>
            <a:r>
              <a:rPr lang="cs-CZ" altLang="cs-CZ" sz="1424" dirty="0">
                <a:solidFill>
                  <a:schemeClr val="tx1"/>
                </a:solidFill>
                <a:latin typeface="Bookman Old Style" panose="02050604050505020204" pitchFamily="18" charset="0"/>
                <a:ea typeface="+mn-ea"/>
              </a:rPr>
              <a:t> 2010;42:265-271</a:t>
            </a:r>
          </a:p>
        </p:txBody>
      </p:sp>
      <p:sp>
        <p:nvSpPr>
          <p:cNvPr id="47112" name="Rectangle 2"/>
          <p:cNvSpPr>
            <a:spLocks noChangeArrowheads="1"/>
          </p:cNvSpPr>
          <p:nvPr/>
        </p:nvSpPr>
        <p:spPr bwMode="auto">
          <a:xfrm>
            <a:off x="1281113" y="612775"/>
            <a:ext cx="7899400" cy="942975"/>
          </a:xfrm>
          <a:prstGeom prst="rect">
            <a:avLst/>
          </a:prstGeom>
          <a:solidFill>
            <a:srgbClr val="F2F2F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3038" dirty="0">
                <a:solidFill>
                  <a:srgbClr val="7030A0"/>
                </a:solidFill>
                <a:latin typeface="Bookman Old Style" panose="02050604050505020204" pitchFamily="18" charset="0"/>
                <a:ea typeface="+mn-ea"/>
              </a:rPr>
              <a:t>Per Oral </a:t>
            </a:r>
            <a:r>
              <a:rPr lang="cs-CZ" altLang="cs-CZ" sz="3038" dirty="0" err="1">
                <a:solidFill>
                  <a:srgbClr val="7030A0"/>
                </a:solidFill>
                <a:latin typeface="Bookman Old Style" panose="02050604050505020204" pitchFamily="18" charset="0"/>
                <a:ea typeface="+mn-ea"/>
              </a:rPr>
              <a:t>Endoscopic</a:t>
            </a:r>
            <a:r>
              <a:rPr lang="cs-CZ" altLang="cs-CZ" sz="3038" dirty="0">
                <a:solidFill>
                  <a:srgbClr val="7030A0"/>
                </a:solidFill>
                <a:latin typeface="Bookman Old Style" panose="02050604050505020204" pitchFamily="18" charset="0"/>
                <a:ea typeface="+mn-ea"/>
              </a:rPr>
              <a:t> </a:t>
            </a:r>
            <a:r>
              <a:rPr lang="cs-CZ" altLang="cs-CZ" sz="3038" dirty="0" err="1">
                <a:solidFill>
                  <a:srgbClr val="7030A0"/>
                </a:solidFill>
                <a:latin typeface="Bookman Old Style" panose="02050604050505020204" pitchFamily="18" charset="0"/>
                <a:ea typeface="+mn-ea"/>
              </a:rPr>
              <a:t>Myotomy</a:t>
            </a:r>
            <a:r>
              <a:rPr lang="cs-CZ" altLang="cs-CZ" sz="3038" dirty="0">
                <a:solidFill>
                  <a:srgbClr val="7030A0"/>
                </a:solidFill>
                <a:latin typeface="Bookman Old Style" panose="02050604050505020204" pitchFamily="18" charset="0"/>
                <a:ea typeface="+mn-ea"/>
              </a:rPr>
              <a:t> </a:t>
            </a:r>
            <a:endParaRPr lang="en-US" altLang="cs-CZ" sz="3038" dirty="0">
              <a:solidFill>
                <a:srgbClr val="7030A0"/>
              </a:solidFill>
              <a:latin typeface="Bookman Old Style" panose="02050604050505020204" pitchFamily="18" charset="0"/>
              <a:ea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1547813"/>
            <a:ext cx="32861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3895725"/>
            <a:ext cx="3287713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0964" name="Picture 4" descr="F:\POEM_vše\POEM 19.12 fotky videa Magda\IMG_040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1536700"/>
            <a:ext cx="349567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F:\POEM_vše\POEM 19.12 fotky videa Magda\IMG_041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3" y="3873500"/>
            <a:ext cx="354647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Rectangle 2"/>
          <p:cNvSpPr>
            <a:spLocks noChangeArrowheads="1"/>
          </p:cNvSpPr>
          <p:nvPr/>
        </p:nvSpPr>
        <p:spPr bwMode="auto">
          <a:xfrm>
            <a:off x="565150" y="92075"/>
            <a:ext cx="9363075" cy="1116013"/>
          </a:xfrm>
          <a:prstGeom prst="rect">
            <a:avLst/>
          </a:prstGeom>
          <a:solidFill>
            <a:srgbClr val="F2F2F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cs-CZ" sz="3600" dirty="0" err="1" smtClean="0">
                <a:solidFill>
                  <a:srgbClr val="7030A0"/>
                </a:solidFill>
                <a:latin typeface="Bookman Old Style" charset="0"/>
              </a:rPr>
              <a:t>First</a:t>
            </a:r>
            <a:r>
              <a:rPr lang="cs-CZ" sz="3600" dirty="0" smtClean="0">
                <a:solidFill>
                  <a:srgbClr val="7030A0"/>
                </a:solidFill>
                <a:latin typeface="Bookman Old Style" charset="0"/>
              </a:rPr>
              <a:t> POEM in CR </a:t>
            </a:r>
            <a:r>
              <a:rPr lang="mr-IN" sz="3600" dirty="0" smtClean="0">
                <a:solidFill>
                  <a:srgbClr val="7030A0"/>
                </a:solidFill>
                <a:latin typeface="Bookman Old Style" charset="0"/>
              </a:rPr>
              <a:t>–</a:t>
            </a:r>
            <a:r>
              <a:rPr lang="cs-CZ" sz="3600" dirty="0" smtClean="0">
                <a:solidFill>
                  <a:srgbClr val="7030A0"/>
                </a:solidFill>
                <a:latin typeface="Bookman Old Style" charset="0"/>
              </a:rPr>
              <a:t> </a:t>
            </a:r>
            <a:r>
              <a:rPr lang="cs-CZ" sz="3600" dirty="0" err="1" smtClean="0">
                <a:solidFill>
                  <a:srgbClr val="7030A0"/>
                </a:solidFill>
                <a:latin typeface="Bookman Old Style" charset="0"/>
              </a:rPr>
              <a:t>December</a:t>
            </a:r>
            <a:r>
              <a:rPr lang="cs-CZ" sz="3600" dirty="0" smtClean="0">
                <a:solidFill>
                  <a:srgbClr val="7030A0"/>
                </a:solidFill>
                <a:latin typeface="Bookman Old Style" charset="0"/>
              </a:rPr>
              <a:t> 2012</a:t>
            </a:r>
            <a:endParaRPr lang="en-US" sz="3600" dirty="0">
              <a:solidFill>
                <a:srgbClr val="7030A0"/>
              </a:solidFill>
              <a:latin typeface="Bookman Old Style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em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eart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>
              <a:latin typeface="Arial" charset="0"/>
            </a:endParaRPr>
          </a:p>
        </p:txBody>
      </p:sp>
      <p:sp>
        <p:nvSpPr>
          <p:cNvPr id="4403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>
              <a:latin typeface="Arial" charset="0"/>
            </a:endParaRPr>
          </a:p>
        </p:txBody>
      </p:sp>
      <p:pic>
        <p:nvPicPr>
          <p:cNvPr id="44036" name="Picture 2" descr="C:\Users\homa\Desktop\foto_ESGE_live\114OLCV1\100H00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987425"/>
            <a:ext cx="6305550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5" descr="ANd9GcTjzeiGtb1xRhZ8bQ6oErRWQZfuOGqZYfr2YlsLpm5gPy_S9iA59xmTjOXz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763" y="5238750"/>
            <a:ext cx="6858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Graf 9"/>
          <p:cNvGraphicFramePr>
            <a:graphicFrameLocks/>
          </p:cNvGraphicFramePr>
          <p:nvPr/>
        </p:nvGraphicFramePr>
        <p:xfrm>
          <a:off x="1519898" y="2734693"/>
          <a:ext cx="6759801" cy="3487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5060" name="Zástupný symbol pro obsah 2"/>
          <p:cNvSpPr txBox="1">
            <a:spLocks/>
          </p:cNvSpPr>
          <p:nvPr/>
        </p:nvSpPr>
        <p:spPr bwMode="auto">
          <a:xfrm>
            <a:off x="963613" y="1727200"/>
            <a:ext cx="694372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153" tIns="38576" rIns="77153" bIns="38576"/>
          <a:lstStyle>
            <a:lvl1pPr marL="228600" indent="-2286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858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Tx/>
              <a:buChar char="•"/>
            </a:pPr>
            <a:r>
              <a:rPr lang="cs-CZ" sz="2700">
                <a:latin typeface="Bookman Old Style" charset="0"/>
              </a:rPr>
              <a:t>200 POEM procedures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Tx/>
              <a:buChar char="•"/>
            </a:pPr>
            <a:r>
              <a:rPr lang="cs-CZ" sz="2700">
                <a:latin typeface="Bookman Old Style" charset="0"/>
              </a:rPr>
              <a:t>ES ˂ 3</a:t>
            </a:r>
          </a:p>
        </p:txBody>
      </p:sp>
      <p:sp>
        <p:nvSpPr>
          <p:cNvPr id="45061" name="Rectangle 2"/>
          <p:cNvSpPr>
            <a:spLocks noChangeArrowheads="1"/>
          </p:cNvSpPr>
          <p:nvPr/>
        </p:nvSpPr>
        <p:spPr bwMode="auto">
          <a:xfrm>
            <a:off x="565150" y="92075"/>
            <a:ext cx="9363075" cy="1116013"/>
          </a:xfrm>
          <a:prstGeom prst="rect">
            <a:avLst/>
          </a:prstGeom>
          <a:solidFill>
            <a:srgbClr val="F2F2F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cs-CZ" sz="3600" dirty="0">
                <a:solidFill>
                  <a:srgbClr val="7030A0"/>
                </a:solidFill>
                <a:latin typeface="Bookman Old Style" charset="0"/>
              </a:rPr>
              <a:t>POEM IKEM – </a:t>
            </a:r>
            <a:r>
              <a:rPr lang="cs-CZ" sz="3600" dirty="0" err="1" smtClean="0">
                <a:solidFill>
                  <a:srgbClr val="7030A0"/>
                </a:solidFill>
                <a:latin typeface="Bookman Old Style" charset="0"/>
              </a:rPr>
              <a:t>success</a:t>
            </a:r>
            <a:r>
              <a:rPr lang="cs-CZ" sz="3600" dirty="0" smtClean="0">
                <a:solidFill>
                  <a:srgbClr val="7030A0"/>
                </a:solidFill>
                <a:latin typeface="Bookman Old Style" charset="0"/>
              </a:rPr>
              <a:t> </a:t>
            </a:r>
            <a:r>
              <a:rPr lang="cs-CZ" sz="3600" dirty="0" err="1" smtClean="0">
                <a:solidFill>
                  <a:srgbClr val="7030A0"/>
                </a:solidFill>
                <a:latin typeface="Bookman Old Style" charset="0"/>
              </a:rPr>
              <a:t>rates</a:t>
            </a:r>
            <a:endParaRPr lang="en-US" sz="3600" dirty="0">
              <a:solidFill>
                <a:srgbClr val="7030A0"/>
              </a:solidFill>
              <a:latin typeface="Bookman Old Style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>
              <a:latin typeface="Arial" charset="0"/>
            </a:endParaRP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3008313"/>
            <a:ext cx="5965825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93675"/>
            <a:ext cx="4773613" cy="268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850"/>
            <a:ext cx="4141788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20650"/>
            <a:ext cx="5819775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284662" y="1865313"/>
            <a:ext cx="5591939" cy="431015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cs-CZ" sz="2300" dirty="0" err="1" smtClean="0">
                <a:latin typeface="Bookman Old Style" charset="0"/>
              </a:rPr>
              <a:t>Gastroscopy</a:t>
            </a:r>
            <a:r>
              <a:rPr lang="cs-CZ" sz="2300" dirty="0" smtClean="0">
                <a:latin typeface="Bookman Old Style" charset="0"/>
              </a:rPr>
              <a:t> </a:t>
            </a:r>
            <a:r>
              <a:rPr lang="cs-CZ" sz="2300" dirty="0" err="1" smtClean="0">
                <a:latin typeface="Bookman Old Style" charset="0"/>
              </a:rPr>
              <a:t>ceased</a:t>
            </a:r>
            <a:r>
              <a:rPr lang="cs-CZ" sz="2300" dirty="0" smtClean="0">
                <a:latin typeface="Bookman Old Style" charset="0"/>
              </a:rPr>
              <a:t> to </a:t>
            </a:r>
            <a:r>
              <a:rPr lang="cs-CZ" sz="2300" dirty="0" err="1" smtClean="0">
                <a:latin typeface="Bookman Old Style" charset="0"/>
              </a:rPr>
              <a:t>be</a:t>
            </a:r>
            <a:r>
              <a:rPr lang="cs-CZ" sz="2300" dirty="0" smtClean="0">
                <a:latin typeface="Bookman Old Style" charset="0"/>
              </a:rPr>
              <a:t> a </a:t>
            </a:r>
            <a:r>
              <a:rPr lang="cs-CZ" sz="2300" dirty="0" err="1" smtClean="0">
                <a:latin typeface="Bookman Old Style" charset="0"/>
              </a:rPr>
              <a:t>dangerous</a:t>
            </a:r>
            <a:r>
              <a:rPr lang="cs-CZ" sz="2300" dirty="0" smtClean="0">
                <a:latin typeface="Bookman Old Style" charset="0"/>
              </a:rPr>
              <a:t> </a:t>
            </a:r>
            <a:r>
              <a:rPr lang="cs-CZ" sz="2300" dirty="0" err="1" smtClean="0">
                <a:latin typeface="Bookman Old Style" charset="0"/>
              </a:rPr>
              <a:t>technique</a:t>
            </a:r>
            <a:r>
              <a:rPr lang="cs-CZ" sz="2300" dirty="0" smtClean="0">
                <a:latin typeface="Bookman Old Style" charset="0"/>
              </a:rPr>
              <a:t>, </a:t>
            </a:r>
            <a:r>
              <a:rPr lang="cs-CZ" sz="2300" dirty="0" err="1" smtClean="0">
                <a:latin typeface="Bookman Old Style" charset="0"/>
              </a:rPr>
              <a:t>although</a:t>
            </a:r>
            <a:r>
              <a:rPr lang="cs-CZ" sz="2300" dirty="0" smtClean="0">
                <a:latin typeface="Bookman Old Style" charset="0"/>
              </a:rPr>
              <a:t> </a:t>
            </a:r>
            <a:r>
              <a:rPr lang="cs-CZ" sz="2300" dirty="0" err="1" smtClean="0">
                <a:latin typeface="Bookman Old Style" charset="0"/>
              </a:rPr>
              <a:t>it</a:t>
            </a:r>
            <a:r>
              <a:rPr lang="cs-CZ" sz="2300" dirty="0" smtClean="0">
                <a:latin typeface="Bookman Old Style" charset="0"/>
              </a:rPr>
              <a:t> </a:t>
            </a:r>
            <a:r>
              <a:rPr lang="cs-CZ" sz="2300" dirty="0" err="1" smtClean="0">
                <a:latin typeface="Bookman Old Style" charset="0"/>
              </a:rPr>
              <a:t>is</a:t>
            </a:r>
            <a:r>
              <a:rPr lang="cs-CZ" sz="2300" dirty="0" smtClean="0">
                <a:latin typeface="Bookman Old Style" charset="0"/>
              </a:rPr>
              <a:t> </a:t>
            </a:r>
            <a:r>
              <a:rPr lang="cs-CZ" sz="2300" dirty="0" err="1" smtClean="0">
                <a:latin typeface="Bookman Old Style" charset="0"/>
              </a:rPr>
              <a:t>still</a:t>
            </a:r>
            <a:r>
              <a:rPr lang="cs-CZ" sz="2300" dirty="0" smtClean="0">
                <a:latin typeface="Bookman Old Style" charset="0"/>
              </a:rPr>
              <a:t> to </a:t>
            </a:r>
            <a:r>
              <a:rPr lang="cs-CZ" sz="2300" dirty="0" err="1" smtClean="0">
                <a:latin typeface="Bookman Old Style" charset="0"/>
              </a:rPr>
              <a:t>be</a:t>
            </a:r>
            <a:r>
              <a:rPr lang="cs-CZ" sz="2300" dirty="0" smtClean="0">
                <a:latin typeface="Bookman Old Style" charset="0"/>
              </a:rPr>
              <a:t> </a:t>
            </a:r>
            <a:r>
              <a:rPr lang="cs-CZ" sz="2300" dirty="0" err="1" smtClean="0">
                <a:latin typeface="Bookman Old Style" charset="0"/>
              </a:rPr>
              <a:t>used</a:t>
            </a:r>
            <a:r>
              <a:rPr lang="cs-CZ" sz="2300" dirty="0" smtClean="0">
                <a:latin typeface="Bookman Old Style" charset="0"/>
              </a:rPr>
              <a:t> </a:t>
            </a:r>
            <a:r>
              <a:rPr lang="cs-CZ" sz="2300" dirty="0" err="1" smtClean="0">
                <a:latin typeface="Bookman Old Style" charset="0"/>
              </a:rPr>
              <a:t>only</a:t>
            </a:r>
            <a:r>
              <a:rPr lang="cs-CZ" sz="2300" dirty="0" smtClean="0">
                <a:latin typeface="Bookman Old Style" charset="0"/>
              </a:rPr>
              <a:t> by </a:t>
            </a:r>
            <a:r>
              <a:rPr lang="cs-CZ" sz="2300" dirty="0" err="1" smtClean="0">
                <a:latin typeface="Bookman Old Style" charset="0"/>
              </a:rPr>
              <a:t>select</a:t>
            </a:r>
            <a:r>
              <a:rPr lang="cs-CZ" sz="2300" dirty="0" smtClean="0">
                <a:latin typeface="Bookman Old Style" charset="0"/>
              </a:rPr>
              <a:t> </a:t>
            </a:r>
            <a:r>
              <a:rPr lang="cs-CZ" sz="2300" dirty="0" err="1" smtClean="0">
                <a:latin typeface="Bookman Old Style" charset="0"/>
              </a:rPr>
              <a:t>few</a:t>
            </a:r>
            <a:r>
              <a:rPr lang="cs-CZ" sz="2300" dirty="0" smtClean="0">
                <a:latin typeface="Bookman Old Style" charset="0"/>
              </a:rPr>
              <a:t>. </a:t>
            </a:r>
            <a:r>
              <a:rPr lang="cs-CZ" sz="2300" dirty="0" err="1" smtClean="0">
                <a:latin typeface="Bookman Old Style" charset="0"/>
              </a:rPr>
              <a:t>It</a:t>
            </a:r>
            <a:r>
              <a:rPr lang="cs-CZ" sz="2300" dirty="0" smtClean="0">
                <a:latin typeface="Bookman Old Style" charset="0"/>
              </a:rPr>
              <a:t> </a:t>
            </a:r>
            <a:r>
              <a:rPr lang="cs-CZ" sz="2300" dirty="0" err="1" smtClean="0">
                <a:latin typeface="Bookman Old Style" charset="0"/>
              </a:rPr>
              <a:t>is</a:t>
            </a:r>
            <a:r>
              <a:rPr lang="cs-CZ" sz="2300" dirty="0" smtClean="0">
                <a:latin typeface="Bookman Old Style" charset="0"/>
              </a:rPr>
              <a:t> not </a:t>
            </a:r>
            <a:r>
              <a:rPr lang="cs-CZ" sz="2300" dirty="0" err="1" smtClean="0">
                <a:latin typeface="Bookman Old Style" charset="0"/>
              </a:rPr>
              <a:t>usable</a:t>
            </a:r>
            <a:r>
              <a:rPr lang="cs-CZ" sz="2300" dirty="0" smtClean="0">
                <a:latin typeface="Bookman Old Style" charset="0"/>
              </a:rPr>
              <a:t> as a </a:t>
            </a:r>
            <a:r>
              <a:rPr lang="cs-CZ" sz="2300" dirty="0" err="1" smtClean="0">
                <a:latin typeface="Bookman Old Style" charset="0"/>
              </a:rPr>
              <a:t>practical</a:t>
            </a:r>
            <a:r>
              <a:rPr lang="cs-CZ" sz="2300" dirty="0" smtClean="0">
                <a:latin typeface="Bookman Old Style" charset="0"/>
              </a:rPr>
              <a:t> </a:t>
            </a:r>
            <a:r>
              <a:rPr lang="cs-CZ" sz="2300" dirty="0" err="1" smtClean="0">
                <a:latin typeface="Bookman Old Style" charset="0"/>
              </a:rPr>
              <a:t>diagnostic</a:t>
            </a:r>
            <a:r>
              <a:rPr lang="cs-CZ" sz="2300" dirty="0" smtClean="0">
                <a:latin typeface="Bookman Old Style" charset="0"/>
              </a:rPr>
              <a:t> </a:t>
            </a:r>
            <a:r>
              <a:rPr lang="cs-CZ" sz="2300" dirty="0" err="1" smtClean="0">
                <a:latin typeface="Bookman Old Style" charset="0"/>
              </a:rPr>
              <a:t>tool</a:t>
            </a:r>
            <a:r>
              <a:rPr lang="cs-CZ" sz="2300" dirty="0" smtClean="0">
                <a:latin typeface="Bookman Old Style" charset="0"/>
              </a:rPr>
              <a:t>. … </a:t>
            </a:r>
            <a:r>
              <a:rPr lang="cs-CZ" sz="2300" dirty="0" err="1" smtClean="0">
                <a:latin typeface="Bookman Old Style" charset="0"/>
              </a:rPr>
              <a:t>it</a:t>
            </a:r>
            <a:r>
              <a:rPr lang="cs-CZ" sz="2300" dirty="0" smtClean="0">
                <a:latin typeface="Bookman Old Style" charset="0"/>
              </a:rPr>
              <a:t> </a:t>
            </a:r>
            <a:r>
              <a:rPr lang="cs-CZ" sz="2300" dirty="0" err="1" smtClean="0">
                <a:latin typeface="Bookman Old Style" charset="0"/>
              </a:rPr>
              <a:t>shall</a:t>
            </a:r>
            <a:r>
              <a:rPr lang="cs-CZ" sz="2300" dirty="0" smtClean="0">
                <a:latin typeface="Bookman Old Style" charset="0"/>
              </a:rPr>
              <a:t> </a:t>
            </a:r>
            <a:r>
              <a:rPr lang="cs-CZ" sz="2300" dirty="0" err="1" smtClean="0">
                <a:latin typeface="Bookman Old Style" charset="0"/>
              </a:rPr>
              <a:t>stay</a:t>
            </a:r>
            <a:r>
              <a:rPr lang="cs-CZ" sz="2300" dirty="0" smtClean="0">
                <a:latin typeface="Bookman Old Style" charset="0"/>
              </a:rPr>
              <a:t> </a:t>
            </a:r>
            <a:r>
              <a:rPr lang="cs-CZ" sz="2300" dirty="0" err="1" smtClean="0">
                <a:latin typeface="Bookman Old Style" charset="0"/>
              </a:rPr>
              <a:t>forever</a:t>
            </a:r>
            <a:r>
              <a:rPr lang="cs-CZ" sz="2300" dirty="0" smtClean="0">
                <a:latin typeface="Bookman Old Style" charset="0"/>
              </a:rPr>
              <a:t> </a:t>
            </a:r>
            <a:r>
              <a:rPr lang="cs-CZ" sz="2300" dirty="0" err="1" smtClean="0">
                <a:latin typeface="Bookman Old Style" charset="0"/>
              </a:rPr>
              <a:t>restricted</a:t>
            </a:r>
            <a:r>
              <a:rPr lang="cs-CZ" sz="2300" dirty="0" smtClean="0">
                <a:latin typeface="Bookman Old Style" charset="0"/>
              </a:rPr>
              <a:t> to </a:t>
            </a:r>
            <a:r>
              <a:rPr lang="cs-CZ" sz="2300" dirty="0" err="1" smtClean="0">
                <a:latin typeface="Bookman Old Style" charset="0"/>
              </a:rPr>
              <a:t>clinics</a:t>
            </a:r>
            <a:r>
              <a:rPr lang="cs-CZ" sz="2300" dirty="0" smtClean="0">
                <a:latin typeface="Bookman Old Style" charset="0"/>
              </a:rPr>
              <a:t> and institute, and </a:t>
            </a:r>
            <a:r>
              <a:rPr lang="cs-CZ" sz="2300" dirty="0" err="1" smtClean="0">
                <a:latin typeface="Bookman Old Style" charset="0"/>
              </a:rPr>
              <a:t>even</a:t>
            </a:r>
            <a:r>
              <a:rPr lang="cs-CZ" sz="2300" dirty="0" smtClean="0">
                <a:latin typeface="Bookman Old Style" charset="0"/>
              </a:rPr>
              <a:t> </a:t>
            </a:r>
            <a:r>
              <a:rPr lang="cs-CZ" sz="2300" dirty="0" err="1" smtClean="0">
                <a:latin typeface="Bookman Old Style" charset="0"/>
              </a:rPr>
              <a:t>there</a:t>
            </a:r>
            <a:r>
              <a:rPr lang="cs-CZ" sz="2300" dirty="0" smtClean="0">
                <a:latin typeface="Bookman Old Style" charset="0"/>
              </a:rPr>
              <a:t> </a:t>
            </a:r>
            <a:r>
              <a:rPr lang="cs-CZ" sz="2300" dirty="0" err="1" smtClean="0">
                <a:latin typeface="Bookman Old Style" charset="0"/>
              </a:rPr>
              <a:t>it</a:t>
            </a:r>
            <a:r>
              <a:rPr lang="cs-CZ" sz="2300" dirty="0" smtClean="0">
                <a:latin typeface="Bookman Old Style" charset="0"/>
              </a:rPr>
              <a:t> </a:t>
            </a:r>
            <a:r>
              <a:rPr lang="cs-CZ" sz="2300" dirty="0" err="1" smtClean="0">
                <a:latin typeface="Bookman Old Style" charset="0"/>
              </a:rPr>
              <a:t>will</a:t>
            </a:r>
            <a:r>
              <a:rPr lang="cs-CZ" sz="2300" dirty="0" smtClean="0">
                <a:latin typeface="Bookman Old Style" charset="0"/>
              </a:rPr>
              <a:t> </a:t>
            </a:r>
            <a:r>
              <a:rPr lang="cs-CZ" sz="2300" dirty="0" err="1" smtClean="0">
                <a:latin typeface="Bookman Old Style" charset="0"/>
              </a:rPr>
              <a:t>be</a:t>
            </a:r>
            <a:r>
              <a:rPr lang="cs-CZ" sz="2300" dirty="0" smtClean="0">
                <a:latin typeface="Bookman Old Style" charset="0"/>
              </a:rPr>
              <a:t> limited to a </a:t>
            </a:r>
            <a:r>
              <a:rPr lang="cs-CZ" sz="2300" dirty="0" err="1" smtClean="0">
                <a:latin typeface="Bookman Old Style" charset="0"/>
              </a:rPr>
              <a:t>narrow</a:t>
            </a:r>
            <a:r>
              <a:rPr lang="cs-CZ" sz="2300" dirty="0" smtClean="0">
                <a:latin typeface="Bookman Old Style" charset="0"/>
              </a:rPr>
              <a:t> </a:t>
            </a:r>
            <a:r>
              <a:rPr lang="cs-CZ" sz="2300" dirty="0" err="1" smtClean="0">
                <a:latin typeface="Bookman Old Style" charset="0"/>
              </a:rPr>
              <a:t>circle</a:t>
            </a:r>
            <a:r>
              <a:rPr lang="cs-CZ" sz="2300" dirty="0" smtClean="0">
                <a:latin typeface="Bookman Old Style" charset="0"/>
              </a:rPr>
              <a:t> </a:t>
            </a:r>
            <a:r>
              <a:rPr lang="cs-CZ" sz="2300" dirty="0" err="1" smtClean="0">
                <a:latin typeface="Bookman Old Style" charset="0"/>
              </a:rPr>
              <a:t>of</a:t>
            </a:r>
            <a:r>
              <a:rPr lang="cs-CZ" sz="2300" dirty="0" smtClean="0">
                <a:latin typeface="Bookman Old Style" charset="0"/>
              </a:rPr>
              <a:t> </a:t>
            </a:r>
            <a:r>
              <a:rPr lang="cs-CZ" sz="2300" dirty="0" err="1" smtClean="0">
                <a:latin typeface="Bookman Old Style" charset="0"/>
              </a:rPr>
              <a:t>the</a:t>
            </a:r>
            <a:r>
              <a:rPr lang="cs-CZ" sz="2300" dirty="0" smtClean="0">
                <a:latin typeface="Bookman Old Style" charset="0"/>
              </a:rPr>
              <a:t> </a:t>
            </a:r>
            <a:r>
              <a:rPr lang="cs-CZ" sz="2300" dirty="0" err="1" smtClean="0">
                <a:latin typeface="Bookman Old Style" charset="0"/>
              </a:rPr>
              <a:t>experts</a:t>
            </a:r>
            <a:r>
              <a:rPr lang="cs-CZ" sz="2300" dirty="0" smtClean="0">
                <a:latin typeface="Bookman Old Style" charset="0"/>
              </a:rPr>
              <a:t>...</a:t>
            </a:r>
            <a:endParaRPr lang="cs-CZ" sz="2300" dirty="0">
              <a:latin typeface="Bookman Old Styl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463550"/>
            <a:ext cx="9045575" cy="607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1671638" y="766763"/>
            <a:ext cx="6943725" cy="965200"/>
          </a:xfrm>
        </p:spPr>
        <p:txBody>
          <a:bodyPr>
            <a:normAutofit/>
          </a:bodyPr>
          <a:lstStyle/>
          <a:p>
            <a:r>
              <a:rPr lang="cs-CZ" sz="2700" b="1" dirty="0">
                <a:solidFill>
                  <a:srgbClr val="000000"/>
                </a:solidFill>
                <a:latin typeface="Arial" charset="0"/>
              </a:rPr>
              <a:t>HRM </a:t>
            </a:r>
            <a:r>
              <a:rPr lang="cs-CZ" sz="2700" b="1" dirty="0" err="1" smtClean="0">
                <a:solidFill>
                  <a:srgbClr val="000000"/>
                </a:solidFill>
                <a:latin typeface="Arial" charset="0"/>
              </a:rPr>
              <a:t>with</a:t>
            </a:r>
            <a:r>
              <a:rPr lang="cs-CZ" sz="2700" b="1" dirty="0" smtClean="0">
                <a:solidFill>
                  <a:srgbClr val="000000"/>
                </a:solidFill>
                <a:latin typeface="Arial" charset="0"/>
              </a:rPr>
              <a:t> impedance (</a:t>
            </a:r>
            <a:r>
              <a:rPr lang="cs-CZ" sz="2700" b="1" dirty="0">
                <a:solidFill>
                  <a:srgbClr val="000000"/>
                </a:solidFill>
                <a:latin typeface="Arial" charset="0"/>
              </a:rPr>
              <a:t>HRIM, HRM-Z)</a:t>
            </a:r>
          </a:p>
        </p:txBody>
      </p:sp>
      <p:cxnSp>
        <p:nvCxnSpPr>
          <p:cNvPr id="6" name="Přímá spojovací čára 6"/>
          <p:cNvCxnSpPr/>
          <p:nvPr/>
        </p:nvCxnSpPr>
        <p:spPr>
          <a:xfrm>
            <a:off x="1285875" y="1606550"/>
            <a:ext cx="7715250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2" name="Obrázek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2274888"/>
            <a:ext cx="7461250" cy="357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333750" y="4052888"/>
            <a:ext cx="2613025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1800" dirty="0" err="1" smtClean="0">
                <a:solidFill>
                  <a:schemeClr val="bg1"/>
                </a:solidFill>
              </a:rPr>
              <a:t>Vascular</a:t>
            </a:r>
            <a:r>
              <a:rPr lang="cs-CZ" sz="1800" dirty="0" smtClean="0">
                <a:solidFill>
                  <a:schemeClr val="bg1"/>
                </a:solidFill>
              </a:rPr>
              <a:t> </a:t>
            </a:r>
            <a:r>
              <a:rPr lang="cs-CZ" sz="1800" dirty="0" err="1" smtClean="0">
                <a:solidFill>
                  <a:schemeClr val="bg1"/>
                </a:solidFill>
              </a:rPr>
              <a:t>srtifact</a:t>
            </a:r>
            <a:r>
              <a:rPr lang="cs-CZ" sz="1800" dirty="0" smtClean="0">
                <a:solidFill>
                  <a:schemeClr val="bg1"/>
                </a:solidFill>
              </a:rPr>
              <a:t> </a:t>
            </a:r>
            <a:r>
              <a:rPr lang="cs-CZ" sz="1800" dirty="0" err="1" smtClean="0">
                <a:solidFill>
                  <a:schemeClr val="bg1"/>
                </a:solidFill>
              </a:rPr>
              <a:t>from</a:t>
            </a:r>
            <a:r>
              <a:rPr lang="cs-CZ" sz="1800" dirty="0" smtClean="0">
                <a:solidFill>
                  <a:schemeClr val="bg1"/>
                </a:solidFill>
              </a:rPr>
              <a:t> </a:t>
            </a:r>
            <a:r>
              <a:rPr lang="cs-CZ" sz="1800" dirty="0" err="1" smtClean="0">
                <a:solidFill>
                  <a:schemeClr val="bg1"/>
                </a:solidFill>
              </a:rPr>
              <a:t>a.lusoria</a:t>
            </a:r>
            <a:endParaRPr lang="cs-CZ" sz="1800" dirty="0">
              <a:solidFill>
                <a:schemeClr val="bg1"/>
              </a:solidFill>
            </a:endParaRPr>
          </a:p>
        </p:txBody>
      </p:sp>
      <p:cxnSp>
        <p:nvCxnSpPr>
          <p:cNvPr id="10" name="Přímá spojnice se šipkou 9"/>
          <p:cNvCxnSpPr/>
          <p:nvPr/>
        </p:nvCxnSpPr>
        <p:spPr>
          <a:xfrm flipV="1">
            <a:off x="4305300" y="3660775"/>
            <a:ext cx="365125" cy="39211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1689100" y="1789113"/>
            <a:ext cx="2279650" cy="714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2000" b="1">
                <a:solidFill>
                  <a:srgbClr val="000000"/>
                </a:solidFill>
              </a:rPr>
              <a:t>„dysphagia lusoria</a:t>
            </a:r>
            <a:r>
              <a:rPr lang="ja-JP" altLang="cs-CZ" sz="2000" b="1">
                <a:solidFill>
                  <a:srgbClr val="000000"/>
                </a:solidFill>
              </a:rPr>
              <a:t>“</a:t>
            </a:r>
            <a:endParaRPr lang="cs-CZ" sz="2000"/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>
              <a:latin typeface="Arial" charset="0"/>
            </a:endParaRPr>
          </a:p>
        </p:txBody>
      </p:sp>
      <p:pic>
        <p:nvPicPr>
          <p:cNvPr id="4915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9913" y="949325"/>
            <a:ext cx="3833812" cy="4784725"/>
          </a:xfrm>
        </p:spPr>
      </p:pic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565150" y="92075"/>
            <a:ext cx="9363075" cy="1116013"/>
          </a:xfrm>
          <a:prstGeom prst="rect">
            <a:avLst/>
          </a:prstGeom>
          <a:solidFill>
            <a:srgbClr val="F2F2F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cs-CZ" sz="3200" dirty="0" smtClean="0">
                <a:solidFill>
                  <a:srgbClr val="7030A0"/>
                </a:solidFill>
                <a:latin typeface="Bookman Old Style" charset="0"/>
              </a:rPr>
              <a:t>GASTROPARESIS</a:t>
            </a:r>
            <a:endParaRPr lang="en-US" sz="3200" dirty="0">
              <a:solidFill>
                <a:srgbClr val="7030A0"/>
              </a:solidFill>
              <a:latin typeface="Bookman Old Style" charset="0"/>
            </a:endParaRPr>
          </a:p>
        </p:txBody>
      </p:sp>
      <p:sp>
        <p:nvSpPr>
          <p:cNvPr id="50179" name="TextovéPole 4"/>
          <p:cNvSpPr txBox="1">
            <a:spLocks noChangeArrowheads="1"/>
          </p:cNvSpPr>
          <p:nvPr/>
        </p:nvSpPr>
        <p:spPr bwMode="auto">
          <a:xfrm>
            <a:off x="273050" y="1839913"/>
            <a:ext cx="9251251" cy="328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14400" indent="-4572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  <a:buFontTx/>
              <a:buChar char="•"/>
            </a:pPr>
            <a:r>
              <a:rPr lang="cs-CZ" sz="2800" dirty="0" err="1" smtClean="0"/>
              <a:t>Delayed</a:t>
            </a:r>
            <a:r>
              <a:rPr lang="cs-CZ" sz="2800" dirty="0" smtClean="0"/>
              <a:t> </a:t>
            </a:r>
            <a:r>
              <a:rPr lang="cs-CZ" sz="2800" dirty="0" err="1" smtClean="0"/>
              <a:t>stomach</a:t>
            </a:r>
            <a:r>
              <a:rPr lang="cs-CZ" sz="2800" dirty="0" smtClean="0"/>
              <a:t> </a:t>
            </a:r>
            <a:r>
              <a:rPr lang="cs-CZ" sz="2800" dirty="0" err="1" smtClean="0"/>
              <a:t>emptying</a:t>
            </a:r>
            <a:r>
              <a:rPr lang="cs-CZ" sz="2800" dirty="0" smtClean="0"/>
              <a:t> </a:t>
            </a:r>
            <a:r>
              <a:rPr lang="cs-CZ" sz="2800" dirty="0" err="1" smtClean="0"/>
              <a:t>without</a:t>
            </a:r>
            <a:r>
              <a:rPr lang="cs-CZ" sz="2800" dirty="0" smtClean="0"/>
              <a:t> </a:t>
            </a:r>
            <a:r>
              <a:rPr lang="cs-CZ" sz="2800" dirty="0" err="1" smtClean="0"/>
              <a:t>proven</a:t>
            </a:r>
            <a:r>
              <a:rPr lang="cs-CZ" sz="2800" dirty="0" smtClean="0"/>
              <a:t> </a:t>
            </a:r>
            <a:r>
              <a:rPr lang="cs-CZ" sz="2800" dirty="0" err="1" smtClean="0"/>
              <a:t>obstruction</a:t>
            </a:r>
            <a:endParaRPr lang="cs-CZ" sz="2800" dirty="0"/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cs-CZ" dirty="0" err="1" smtClean="0"/>
              <a:t>Idiopatic</a:t>
            </a:r>
            <a:endParaRPr lang="cs-CZ" dirty="0"/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cs-CZ" dirty="0"/>
              <a:t>Diabetes </a:t>
            </a:r>
            <a:r>
              <a:rPr lang="cs-CZ" dirty="0" err="1"/>
              <a:t>mellitus</a:t>
            </a:r>
            <a:endParaRPr lang="cs-CZ" dirty="0"/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stomach</a:t>
            </a:r>
            <a:r>
              <a:rPr lang="cs-CZ" dirty="0" smtClean="0"/>
              <a:t> </a:t>
            </a:r>
            <a:r>
              <a:rPr lang="cs-CZ" dirty="0" err="1" smtClean="0"/>
              <a:t>surgery</a:t>
            </a:r>
            <a:endParaRPr lang="cs-CZ" dirty="0"/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655763" y="5613400"/>
            <a:ext cx="7689775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dirty="0"/>
              <a:t>Prevalence 0.2% </a:t>
            </a:r>
            <a:r>
              <a:rPr lang="cs-CZ" dirty="0" smtClean="0"/>
              <a:t>(in CR up to 20 </a:t>
            </a:r>
            <a:r>
              <a:rPr lang="cs-CZ" dirty="0"/>
              <a:t>000 </a:t>
            </a:r>
            <a:r>
              <a:rPr lang="cs-CZ" dirty="0" err="1" smtClean="0"/>
              <a:t>pacients</a:t>
            </a:r>
            <a:r>
              <a:rPr lang="cs-CZ" dirty="0" smtClean="0"/>
              <a:t>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565150" y="92075"/>
            <a:ext cx="9363075" cy="1116013"/>
          </a:xfrm>
          <a:prstGeom prst="rect">
            <a:avLst/>
          </a:prstGeom>
          <a:solidFill>
            <a:srgbClr val="F2F2F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cs-CZ" sz="3200" dirty="0" smtClean="0">
                <a:solidFill>
                  <a:srgbClr val="7030A0"/>
                </a:solidFill>
                <a:latin typeface="Bookman Old Style" charset="0"/>
              </a:rPr>
              <a:t>FIRST ENDOSCOPIC PYLOROMYOTOMY </a:t>
            </a:r>
            <a:endParaRPr lang="cs-CZ" sz="3200" dirty="0">
              <a:solidFill>
                <a:srgbClr val="7030A0"/>
              </a:solidFill>
              <a:latin typeface="Bookman Old Style" charset="0"/>
            </a:endParaRPr>
          </a:p>
          <a:p>
            <a:pPr algn="ctr" eaLnBrk="1" hangingPunct="1"/>
            <a:r>
              <a:rPr lang="cs-CZ" sz="3200" dirty="0">
                <a:solidFill>
                  <a:srgbClr val="7030A0"/>
                </a:solidFill>
                <a:latin typeface="Bookman Old Style" charset="0"/>
              </a:rPr>
              <a:t>(G-POEM) </a:t>
            </a:r>
            <a:r>
              <a:rPr lang="cs-CZ" sz="3200" dirty="0" smtClean="0">
                <a:solidFill>
                  <a:srgbClr val="7030A0"/>
                </a:solidFill>
                <a:latin typeface="Bookman Old Style" charset="0"/>
              </a:rPr>
              <a:t>IN </a:t>
            </a:r>
            <a:r>
              <a:rPr lang="cs-CZ" sz="3200" dirty="0">
                <a:solidFill>
                  <a:srgbClr val="7030A0"/>
                </a:solidFill>
                <a:latin typeface="Bookman Old Style" charset="0"/>
              </a:rPr>
              <a:t>IKEM, 9.11.2005</a:t>
            </a:r>
            <a:endParaRPr lang="en-US" sz="3200" dirty="0">
              <a:solidFill>
                <a:srgbClr val="7030A0"/>
              </a:solidFill>
              <a:latin typeface="Bookman Old Style" charset="0"/>
            </a:endParaRPr>
          </a:p>
        </p:txBody>
      </p:sp>
      <p:pic>
        <p:nvPicPr>
          <p:cNvPr id="5120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325" y="1557338"/>
            <a:ext cx="1833563" cy="1609725"/>
          </a:xfrm>
        </p:spPr>
      </p:pic>
      <p:pic>
        <p:nvPicPr>
          <p:cNvPr id="51204" name="Obrázek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88" y="1557338"/>
            <a:ext cx="17081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Obrázek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3167063"/>
            <a:ext cx="146685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Obrázek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1557338"/>
            <a:ext cx="14668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Obrázek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3116263"/>
            <a:ext cx="1833563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Obrázek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88" y="3141663"/>
            <a:ext cx="17018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Obrázek 1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4779963"/>
            <a:ext cx="1979613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_poem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2727325"/>
            <a:ext cx="4592637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>
              <a:latin typeface="Arial" charset="0"/>
            </a:endParaRPr>
          </a:p>
        </p:txBody>
      </p:sp>
      <p:sp>
        <p:nvSpPr>
          <p:cNvPr id="5222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>
              <a:latin typeface="Arial" charset="0"/>
            </a:endParaRPr>
          </a:p>
        </p:txBody>
      </p:sp>
      <p:pic>
        <p:nvPicPr>
          <p:cNvPr id="52228" name="Zástupný symbol pro obsah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274638"/>
            <a:ext cx="4213225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53252" name="Picture 4" descr="PB27035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00100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200" y="1706563"/>
            <a:ext cx="4897438" cy="4953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12"/>
          <p:cNvSpPr txBox="1">
            <a:spLocks noChangeArrowheads="1"/>
          </p:cNvSpPr>
          <p:nvPr/>
        </p:nvSpPr>
        <p:spPr bwMode="auto">
          <a:xfrm>
            <a:off x="5513389" y="3059113"/>
            <a:ext cx="4773612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cs-CZ" sz="2800" dirty="0">
                <a:solidFill>
                  <a:srgbClr val="7030A0"/>
                </a:solidFill>
                <a:latin typeface="Bookman Old Style" charset="0"/>
              </a:rPr>
              <a:t> Dr. B. </a:t>
            </a:r>
            <a:r>
              <a:rPr lang="cs-CZ" sz="2800" dirty="0" err="1">
                <a:solidFill>
                  <a:srgbClr val="7030A0"/>
                </a:solidFill>
                <a:latin typeface="Bookman Old Style" charset="0"/>
              </a:rPr>
              <a:t>Hirschowitz</a:t>
            </a:r>
            <a:endParaRPr lang="cs-CZ" sz="2800" dirty="0">
              <a:solidFill>
                <a:srgbClr val="7030A0"/>
              </a:solidFill>
              <a:latin typeface="Bookman Old Style" charset="0"/>
            </a:endParaRPr>
          </a:p>
          <a:p>
            <a:pPr>
              <a:buFontTx/>
              <a:buChar char="•"/>
            </a:pPr>
            <a:endParaRPr lang="cs-CZ" sz="2800" dirty="0">
              <a:solidFill>
                <a:srgbClr val="7030A0"/>
              </a:solidFill>
              <a:latin typeface="Bookman Old Style" charset="0"/>
            </a:endParaRPr>
          </a:p>
          <a:p>
            <a:r>
              <a:rPr lang="cs-CZ" sz="2800" dirty="0">
                <a:solidFill>
                  <a:srgbClr val="7030A0"/>
                </a:solidFill>
                <a:latin typeface="Bookman Old Style" charset="0"/>
              </a:rPr>
              <a:t>  1957 – 1961</a:t>
            </a:r>
          </a:p>
          <a:p>
            <a:endParaRPr lang="cs-CZ" sz="2800" dirty="0">
              <a:solidFill>
                <a:srgbClr val="7030A0"/>
              </a:solidFill>
              <a:latin typeface="Bookman Old Style" charset="0"/>
            </a:endParaRPr>
          </a:p>
          <a:p>
            <a:r>
              <a:rPr lang="cs-CZ" sz="2800" dirty="0">
                <a:solidFill>
                  <a:srgbClr val="7030A0"/>
                </a:solidFill>
                <a:latin typeface="Bookman Old Style" charset="0"/>
              </a:rPr>
              <a:t>- </a:t>
            </a:r>
            <a:r>
              <a:rPr lang="cs-CZ" sz="2800" dirty="0" err="1" smtClean="0">
                <a:solidFill>
                  <a:srgbClr val="7030A0"/>
                </a:solidFill>
                <a:latin typeface="Bookman Old Style" charset="0"/>
              </a:rPr>
              <a:t>Optics</a:t>
            </a:r>
            <a:r>
              <a:rPr lang="cs-CZ" sz="2800" dirty="0" smtClean="0">
                <a:solidFill>
                  <a:srgbClr val="7030A0"/>
                </a:solidFill>
                <a:latin typeface="Bookman Old Style" charset="0"/>
              </a:rPr>
              <a:t> on </a:t>
            </a:r>
            <a:r>
              <a:rPr lang="cs-CZ" sz="2800" dirty="0" err="1" smtClean="0">
                <a:solidFill>
                  <a:srgbClr val="7030A0"/>
                </a:solidFill>
                <a:latin typeface="Bookman Old Style" charset="0"/>
              </a:rPr>
              <a:t>the</a:t>
            </a:r>
            <a:r>
              <a:rPr lang="cs-CZ" sz="2800" dirty="0" smtClean="0">
                <a:solidFill>
                  <a:srgbClr val="7030A0"/>
                </a:solidFill>
                <a:latin typeface="Bookman Old Style" charset="0"/>
              </a:rPr>
              <a:t> </a:t>
            </a:r>
            <a:r>
              <a:rPr lang="cs-CZ" sz="2800" dirty="0" err="1" smtClean="0">
                <a:solidFill>
                  <a:srgbClr val="7030A0"/>
                </a:solidFill>
                <a:latin typeface="Bookman Old Style" charset="0"/>
              </a:rPr>
              <a:t>side</a:t>
            </a:r>
            <a:r>
              <a:rPr lang="cs-CZ" sz="2800" dirty="0" smtClean="0">
                <a:solidFill>
                  <a:srgbClr val="7030A0"/>
                </a:solidFill>
                <a:latin typeface="Bookman Old Style" charset="0"/>
              </a:rPr>
              <a:t> </a:t>
            </a:r>
            <a:r>
              <a:rPr lang="cs-CZ" sz="2800" dirty="0" err="1" smtClean="0">
                <a:solidFill>
                  <a:srgbClr val="7030A0"/>
                </a:solidFill>
                <a:latin typeface="Bookman Old Style" charset="0"/>
              </a:rPr>
              <a:t>of</a:t>
            </a:r>
            <a:r>
              <a:rPr lang="cs-CZ" sz="2800" dirty="0" smtClean="0">
                <a:solidFill>
                  <a:srgbClr val="7030A0"/>
                </a:solidFill>
                <a:latin typeface="Bookman Old Style" charset="0"/>
              </a:rPr>
              <a:t> </a:t>
            </a:r>
            <a:r>
              <a:rPr lang="cs-CZ" sz="2800" dirty="0" err="1" smtClean="0">
                <a:solidFill>
                  <a:srgbClr val="7030A0"/>
                </a:solidFill>
                <a:latin typeface="Bookman Old Style" charset="0"/>
              </a:rPr>
              <a:t>the</a:t>
            </a:r>
            <a:r>
              <a:rPr lang="cs-CZ" sz="2800" dirty="0" smtClean="0">
                <a:solidFill>
                  <a:srgbClr val="7030A0"/>
                </a:solidFill>
                <a:latin typeface="Bookman Old Style" charset="0"/>
              </a:rPr>
              <a:t> instrument</a:t>
            </a:r>
            <a:endParaRPr lang="cs-CZ" sz="2800" dirty="0">
              <a:solidFill>
                <a:srgbClr val="7030A0"/>
              </a:solidFill>
              <a:latin typeface="Bookman Old Style" charset="0"/>
            </a:endParaRPr>
          </a:p>
        </p:txBody>
      </p:sp>
      <p:sp>
        <p:nvSpPr>
          <p:cNvPr id="922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>
              <a:latin typeface="Arial" charset="0"/>
            </a:endParaRPr>
          </a:p>
        </p:txBody>
      </p:sp>
      <p:sp>
        <p:nvSpPr>
          <p:cNvPr id="9221" name="Rectangle 2"/>
          <p:cNvSpPr>
            <a:spLocks noChangeArrowheads="1"/>
          </p:cNvSpPr>
          <p:nvPr/>
        </p:nvSpPr>
        <p:spPr bwMode="auto">
          <a:xfrm>
            <a:off x="565150" y="277813"/>
            <a:ext cx="9363075" cy="1293812"/>
          </a:xfrm>
          <a:prstGeom prst="rect">
            <a:avLst/>
          </a:prstGeom>
          <a:solidFill>
            <a:srgbClr val="F2F2F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cs-CZ" sz="3600" dirty="0" smtClean="0">
                <a:solidFill>
                  <a:srgbClr val="7030A0"/>
                </a:solidFill>
                <a:latin typeface="Bookman Old Style" charset="0"/>
              </a:rPr>
              <a:t>FLEXIBLE ENDOSCOPY </a:t>
            </a:r>
            <a:r>
              <a:rPr lang="cs-CZ" sz="3600" dirty="0">
                <a:solidFill>
                  <a:srgbClr val="7030A0"/>
                </a:solidFill>
                <a:latin typeface="Bookman Old Style" charset="0"/>
              </a:rPr>
              <a:t>? </a:t>
            </a:r>
            <a:endParaRPr lang="en-US" sz="3600" dirty="0">
              <a:solidFill>
                <a:srgbClr val="7030A0"/>
              </a:solidFill>
              <a:latin typeface="Bookman Old Styl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ovéPole 5"/>
          <p:cNvSpPr txBox="1">
            <a:spLocks noChangeArrowheads="1"/>
          </p:cNvSpPr>
          <p:nvPr/>
        </p:nvSpPr>
        <p:spPr bwMode="auto">
          <a:xfrm>
            <a:off x="3813175" y="976313"/>
            <a:ext cx="2554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2800" dirty="0" smtClean="0"/>
              <a:t>ENDOSCOPY</a:t>
            </a:r>
            <a:endParaRPr lang="cs-CZ" sz="2800" dirty="0"/>
          </a:p>
        </p:txBody>
      </p:sp>
      <p:cxnSp>
        <p:nvCxnSpPr>
          <p:cNvPr id="8" name="Přímá spojnice se šipkou 7"/>
          <p:cNvCxnSpPr/>
          <p:nvPr/>
        </p:nvCxnSpPr>
        <p:spPr>
          <a:xfrm flipH="1">
            <a:off x="2401888" y="1797050"/>
            <a:ext cx="1689100" cy="11017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6" name="Přímá spojnice se šipkou 4095"/>
          <p:cNvCxnSpPr>
            <a:cxnSpLocks/>
          </p:cNvCxnSpPr>
          <p:nvPr/>
        </p:nvCxnSpPr>
        <p:spPr>
          <a:xfrm>
            <a:off x="4897438" y="1797050"/>
            <a:ext cx="0" cy="14414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2" name="Přímá spojnice se šipkou 4101"/>
          <p:cNvCxnSpPr/>
          <p:nvPr/>
        </p:nvCxnSpPr>
        <p:spPr>
          <a:xfrm>
            <a:off x="5594350" y="1797050"/>
            <a:ext cx="1828800" cy="11017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3" name="TextovéPole 4102"/>
          <p:cNvSpPr txBox="1">
            <a:spLocks noChangeArrowheads="1"/>
          </p:cNvSpPr>
          <p:nvPr/>
        </p:nvSpPr>
        <p:spPr bwMode="auto">
          <a:xfrm>
            <a:off x="758825" y="3122613"/>
            <a:ext cx="2658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2800" dirty="0" smtClean="0"/>
              <a:t>DIAGNOSTICS</a:t>
            </a:r>
            <a:endParaRPr lang="cs-CZ" sz="2800" dirty="0"/>
          </a:p>
        </p:txBody>
      </p:sp>
      <p:sp>
        <p:nvSpPr>
          <p:cNvPr id="4104" name="Šipka: dolů 4103"/>
          <p:cNvSpPr/>
          <p:nvPr/>
        </p:nvSpPr>
        <p:spPr>
          <a:xfrm>
            <a:off x="1831975" y="3819525"/>
            <a:ext cx="403225" cy="6826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4105" name="TextovéPole 4104"/>
          <p:cNvSpPr txBox="1">
            <a:spLocks noChangeArrowheads="1"/>
          </p:cNvSpPr>
          <p:nvPr/>
        </p:nvSpPr>
        <p:spPr bwMode="auto">
          <a:xfrm>
            <a:off x="174625" y="4813300"/>
            <a:ext cx="2890535" cy="1200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cs-CZ" sz="2400" dirty="0" smtClean="0"/>
              <a:t>Reflux </a:t>
            </a:r>
            <a:r>
              <a:rPr lang="cs-CZ" sz="2400" dirty="0" err="1" smtClean="0"/>
              <a:t>esofagitis</a:t>
            </a:r>
            <a:endParaRPr lang="cs-CZ" sz="2400" dirty="0"/>
          </a:p>
          <a:p>
            <a:pPr>
              <a:buFontTx/>
              <a:buChar char="•"/>
            </a:pPr>
            <a:r>
              <a:rPr lang="cs-CZ" sz="2400" dirty="0" err="1" smtClean="0"/>
              <a:t>ulcers</a:t>
            </a:r>
            <a:r>
              <a:rPr lang="cs-CZ" sz="2400" dirty="0" smtClean="0"/>
              <a:t>, </a:t>
            </a:r>
            <a:r>
              <a:rPr lang="cs-CZ" sz="2400" dirty="0" err="1" smtClean="0"/>
              <a:t>tumours</a:t>
            </a:r>
            <a:endParaRPr lang="cs-CZ" sz="2400" dirty="0"/>
          </a:p>
          <a:p>
            <a:pPr>
              <a:buFontTx/>
              <a:buChar char="•"/>
            </a:pPr>
            <a:r>
              <a:rPr lang="cs-CZ" sz="2400" dirty="0" err="1" smtClean="0"/>
              <a:t>Inflamation</a:t>
            </a:r>
            <a:r>
              <a:rPr lang="cs-CZ" sz="2400" dirty="0" smtClean="0"/>
              <a:t>…</a:t>
            </a:r>
            <a:endParaRPr lang="cs-CZ" sz="2400" dirty="0"/>
          </a:p>
        </p:txBody>
      </p:sp>
      <p:sp>
        <p:nvSpPr>
          <p:cNvPr id="42" name="TextovéPole 41"/>
          <p:cNvSpPr txBox="1">
            <a:spLocks noChangeArrowheads="1"/>
          </p:cNvSpPr>
          <p:nvPr/>
        </p:nvSpPr>
        <p:spPr bwMode="auto">
          <a:xfrm>
            <a:off x="3873500" y="3379788"/>
            <a:ext cx="29115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2800" dirty="0" smtClean="0"/>
              <a:t>ENDOTHERAPY</a:t>
            </a:r>
            <a:endParaRPr lang="cs-CZ" sz="2800" dirty="0"/>
          </a:p>
        </p:txBody>
      </p:sp>
      <p:sp>
        <p:nvSpPr>
          <p:cNvPr id="43" name="TextovéPole 42"/>
          <p:cNvSpPr txBox="1">
            <a:spLocks noChangeArrowheads="1"/>
          </p:cNvSpPr>
          <p:nvPr/>
        </p:nvSpPr>
        <p:spPr bwMode="auto">
          <a:xfrm>
            <a:off x="3649663" y="4719638"/>
            <a:ext cx="2495550" cy="1570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cs-CZ" sz="2400" dirty="0" err="1" smtClean="0"/>
              <a:t>Haemostasis</a:t>
            </a:r>
            <a:endParaRPr lang="cs-CZ" sz="2400" dirty="0"/>
          </a:p>
          <a:p>
            <a:pPr>
              <a:buFontTx/>
              <a:buChar char="•"/>
            </a:pPr>
            <a:r>
              <a:rPr lang="cs-CZ" sz="2400" dirty="0" err="1" smtClean="0"/>
              <a:t>Polypectomy</a:t>
            </a:r>
            <a:endParaRPr lang="cs-CZ" sz="2400" dirty="0"/>
          </a:p>
          <a:p>
            <a:pPr>
              <a:buFontTx/>
              <a:buChar char="•"/>
            </a:pPr>
            <a:r>
              <a:rPr lang="cs-CZ" sz="2400" dirty="0" err="1" smtClean="0"/>
              <a:t>Dilation</a:t>
            </a:r>
            <a:endParaRPr lang="cs-CZ" sz="2400" dirty="0"/>
          </a:p>
          <a:p>
            <a:pPr>
              <a:buFontTx/>
              <a:buChar char="•"/>
            </a:pPr>
            <a:r>
              <a:rPr lang="cs-CZ" sz="2400" dirty="0"/>
              <a:t>ERCP…</a:t>
            </a:r>
          </a:p>
        </p:txBody>
      </p:sp>
      <p:sp>
        <p:nvSpPr>
          <p:cNvPr id="44" name="Šipka: dolů 43"/>
          <p:cNvSpPr/>
          <p:nvPr/>
        </p:nvSpPr>
        <p:spPr>
          <a:xfrm>
            <a:off x="5091113" y="3970338"/>
            <a:ext cx="401637" cy="6826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45" name="TextovéPole 44"/>
          <p:cNvSpPr txBox="1">
            <a:spLocks noChangeArrowheads="1"/>
          </p:cNvSpPr>
          <p:nvPr/>
        </p:nvSpPr>
        <p:spPr bwMode="auto">
          <a:xfrm>
            <a:off x="7038975" y="3206750"/>
            <a:ext cx="25987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2800" dirty="0" smtClean="0"/>
              <a:t>ENDOSCOPIC</a:t>
            </a:r>
            <a:endParaRPr lang="cs-CZ" sz="2800" dirty="0"/>
          </a:p>
          <a:p>
            <a:r>
              <a:rPr lang="cs-CZ" sz="2800" dirty="0" smtClean="0"/>
              <a:t>SURGERY</a:t>
            </a:r>
            <a:endParaRPr lang="cs-CZ" sz="2800" dirty="0"/>
          </a:p>
        </p:txBody>
      </p:sp>
      <p:sp>
        <p:nvSpPr>
          <p:cNvPr id="46" name="Šipka: dolů 45"/>
          <p:cNvSpPr/>
          <p:nvPr/>
        </p:nvSpPr>
        <p:spPr>
          <a:xfrm>
            <a:off x="8963025" y="4311650"/>
            <a:ext cx="401638" cy="6826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4106" name="TextovéPole 4105"/>
          <p:cNvSpPr txBox="1">
            <a:spLocks noChangeArrowheads="1"/>
          </p:cNvSpPr>
          <p:nvPr/>
        </p:nvSpPr>
        <p:spPr bwMode="auto">
          <a:xfrm>
            <a:off x="6223000" y="5054600"/>
            <a:ext cx="4019049" cy="1200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cs-CZ" sz="2400" dirty="0" err="1" smtClean="0"/>
              <a:t>Submucosal</a:t>
            </a:r>
            <a:r>
              <a:rPr lang="cs-CZ" sz="2400" dirty="0" smtClean="0"/>
              <a:t> </a:t>
            </a:r>
            <a:r>
              <a:rPr lang="cs-CZ" sz="2400" dirty="0" err="1" smtClean="0"/>
              <a:t>endoscopy</a:t>
            </a:r>
            <a:endParaRPr lang="cs-CZ" sz="2400" dirty="0"/>
          </a:p>
          <a:p>
            <a:pPr>
              <a:buFontTx/>
              <a:buChar char="•"/>
            </a:pPr>
            <a:r>
              <a:rPr lang="cs-CZ" sz="2400" dirty="0" err="1" smtClean="0"/>
              <a:t>Pancreas</a:t>
            </a:r>
            <a:r>
              <a:rPr lang="cs-CZ" sz="2400" dirty="0" smtClean="0"/>
              <a:t> </a:t>
            </a:r>
            <a:r>
              <a:rPr lang="cs-CZ" sz="2400" dirty="0" err="1" smtClean="0"/>
              <a:t>necrosis</a:t>
            </a:r>
            <a:endParaRPr lang="cs-CZ" sz="2400" dirty="0"/>
          </a:p>
          <a:p>
            <a:pPr>
              <a:buFontTx/>
              <a:buChar char="•"/>
            </a:pPr>
            <a:r>
              <a:rPr lang="cs-CZ" sz="2400" dirty="0"/>
              <a:t>„Full </a:t>
            </a:r>
            <a:r>
              <a:rPr lang="cs-CZ" sz="2400" dirty="0" err="1"/>
              <a:t>thickness</a:t>
            </a:r>
            <a:r>
              <a:rPr lang="cs-CZ" sz="2400" dirty="0"/>
              <a:t> </a:t>
            </a:r>
            <a:r>
              <a:rPr lang="cs-CZ" sz="2400" dirty="0" err="1" smtClean="0"/>
              <a:t>resection</a:t>
            </a:r>
            <a:r>
              <a:rPr lang="cs-CZ" sz="2400" dirty="0" smtClean="0"/>
              <a:t>“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/>
      <p:bldP spid="4104" grpId="0" animBg="1"/>
      <p:bldP spid="4105" grpId="0" animBg="1"/>
      <p:bldP spid="42" grpId="0"/>
      <p:bldP spid="43" grpId="0" animBg="1"/>
      <p:bldP spid="44" grpId="0" animBg="1"/>
      <p:bldP spid="45" grpId="0"/>
      <p:bldP spid="46" grpId="0" animBg="1"/>
      <p:bldP spid="410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85800" y="2101850"/>
            <a:ext cx="9363075" cy="1520825"/>
          </a:xfrm>
          <a:prstGeom prst="rect">
            <a:avLst/>
          </a:prstGeom>
          <a:solidFill>
            <a:srgbClr val="F2F2F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2800" b="1" dirty="0" smtClean="0">
                <a:solidFill>
                  <a:srgbClr val="CC0099"/>
                </a:solidFill>
                <a:latin typeface="+mn-lt"/>
                <a:ea typeface="ＭＳ Ｐゴシック" panose="020B0600070205080204" pitchFamily="34" charset="-128"/>
              </a:rPr>
              <a:t>ENDOSCOPIC </a:t>
            </a:r>
            <a:r>
              <a:rPr lang="cs-CZ" altLang="cs-CZ" sz="2800" b="1" dirty="0">
                <a:solidFill>
                  <a:srgbClr val="CC0099"/>
                </a:solidFill>
                <a:latin typeface="+mn-lt"/>
                <a:ea typeface="ＭＳ Ｐゴシック" panose="020B0600070205080204" pitchFamily="34" charset="-128"/>
              </a:rPr>
              <a:t>TREATMENT OF EARLY NEOPLASIA</a:t>
            </a:r>
            <a:endParaRPr lang="en-US" altLang="cs-CZ" sz="2400" b="1" dirty="0">
              <a:solidFill>
                <a:srgbClr val="CC0099"/>
              </a:solidFill>
              <a:latin typeface="+mn-lt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" charset="0"/>
              </a:rPr>
              <a:t>BARRETT‘S ESOPHAGUS = PRECANCEROUS CONDITION</a:t>
            </a:r>
            <a:endParaRPr lang="cs-CZ" dirty="0">
              <a:latin typeface="Arial" charset="0"/>
            </a:endParaRPr>
          </a:p>
        </p:txBody>
      </p:sp>
      <p:pic>
        <p:nvPicPr>
          <p:cNvPr id="12291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0250" y="1625600"/>
            <a:ext cx="6286500" cy="50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975" y="1876425"/>
            <a:ext cx="7426325" cy="4525963"/>
          </a:xfrm>
        </p:spPr>
      </p:pic>
      <p:sp>
        <p:nvSpPr>
          <p:cNvPr id="5" name="TextovéPole 4"/>
          <p:cNvSpPr txBox="1"/>
          <p:nvPr/>
        </p:nvSpPr>
        <p:spPr>
          <a:xfrm>
            <a:off x="6011863" y="6251575"/>
            <a:ext cx="27749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Gamboa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AM, DDW, 2014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00063" y="179388"/>
            <a:ext cx="9363075" cy="1520825"/>
          </a:xfrm>
          <a:prstGeom prst="rect">
            <a:avLst/>
          </a:prstGeom>
          <a:solidFill>
            <a:srgbClr val="F2F2F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cs-CZ" dirty="0">
                <a:solidFill>
                  <a:srgbClr val="CC0099"/>
                </a:solidFill>
                <a:ea typeface="MS PGothic" charset="0"/>
                <a:cs typeface="MS PGothic" charset="0"/>
              </a:rPr>
              <a:t>INCIDENCE </a:t>
            </a:r>
            <a:r>
              <a:rPr lang="cs-CZ" dirty="0" smtClean="0">
                <a:solidFill>
                  <a:srgbClr val="CC0099"/>
                </a:solidFill>
                <a:ea typeface="MS PGothic" charset="0"/>
                <a:cs typeface="MS PGothic" charset="0"/>
              </a:rPr>
              <a:t>OF ESOPHAGEAL ADENOCARCINOMA</a:t>
            </a:r>
            <a:endParaRPr lang="en-US" sz="2400" b="1" dirty="0">
              <a:solidFill>
                <a:srgbClr val="CC0099"/>
              </a:solidFill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Výchozí návrh">
  <a:themeElements>
    <a:clrScheme name="1_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Výchozí návrh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1_Výchozí návrh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8992</TotalTime>
  <Words>463</Words>
  <Application>Microsoft Office PowerPoint</Application>
  <PresentationFormat>Diapozitivy</PresentationFormat>
  <Paragraphs>118</Paragraphs>
  <Slides>46</Slides>
  <Notes>2</Notes>
  <HiddenSlides>0</HiddenSlides>
  <MMClips>7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46</vt:i4>
      </vt:variant>
    </vt:vector>
  </HeadingPairs>
  <TitlesOfParts>
    <vt:vector size="58" baseType="lpstr">
      <vt:lpstr>ＭＳ Ｐゴシック</vt:lpstr>
      <vt:lpstr>ＭＳ Ｐゴシック</vt:lpstr>
      <vt:lpstr>Arial</vt:lpstr>
      <vt:lpstr>Arial CE</vt:lpstr>
      <vt:lpstr>Bookman Old Style</vt:lpstr>
      <vt:lpstr>Calibri</vt:lpstr>
      <vt:lpstr>Helvetica</vt:lpstr>
      <vt:lpstr>Times New Roman</vt:lpstr>
      <vt:lpstr>Wingdings</vt:lpstr>
      <vt:lpstr>1_Výchozí návrh</vt:lpstr>
      <vt:lpstr>Fotografie</vt:lpstr>
      <vt:lpstr>Image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BARRETT‘S ESOPHAGUS = PRECANCEROUS CONDITION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ENDOSKOPIC RESECTION</vt:lpstr>
      <vt:lpstr>EARLY CARCINOMA, CURE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Lower esophageal sphincter</vt:lpstr>
      <vt:lpstr>Lower esophageal sphincter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HRM with impedance (HRIM, HRM-Z)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Martínek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NESTEROIDNÍ ANTIREVMATIKA A PREVENCE GIT TOXICITY - ANALÝZA NEJVÝZNAMNĚJŠÍCH STUDIÍ</dc:title>
  <dc:creator>MUDr.Martínek</dc:creator>
  <cp:lastModifiedBy>Ondrej Nanka</cp:lastModifiedBy>
  <cp:revision>298</cp:revision>
  <dcterms:created xsi:type="dcterms:W3CDTF">2001-10-24T20:06:28Z</dcterms:created>
  <dcterms:modified xsi:type="dcterms:W3CDTF">2017-03-24T12:44:32Z</dcterms:modified>
</cp:coreProperties>
</file>