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311" r:id="rId3"/>
    <p:sldId id="312" r:id="rId4"/>
    <p:sldId id="313" r:id="rId5"/>
    <p:sldId id="262" r:id="rId6"/>
    <p:sldId id="314" r:id="rId7"/>
    <p:sldId id="263" r:id="rId8"/>
    <p:sldId id="264" r:id="rId9"/>
    <p:sldId id="304" r:id="rId10"/>
    <p:sldId id="266" r:id="rId11"/>
    <p:sldId id="268" r:id="rId12"/>
    <p:sldId id="270" r:id="rId13"/>
    <p:sldId id="275" r:id="rId14"/>
    <p:sldId id="276" r:id="rId15"/>
    <p:sldId id="320" r:id="rId16"/>
    <p:sldId id="315" r:id="rId17"/>
    <p:sldId id="316" r:id="rId18"/>
    <p:sldId id="317" r:id="rId19"/>
    <p:sldId id="318" r:id="rId20"/>
    <p:sldId id="319" r:id="rId21"/>
    <p:sldId id="331" r:id="rId22"/>
    <p:sldId id="321" r:id="rId23"/>
    <p:sldId id="326" r:id="rId24"/>
    <p:sldId id="330" r:id="rId25"/>
    <p:sldId id="327" r:id="rId26"/>
    <p:sldId id="328" r:id="rId27"/>
    <p:sldId id="329" r:id="rId28"/>
    <p:sldId id="292" r:id="rId29"/>
    <p:sldId id="322" r:id="rId30"/>
    <p:sldId id="287" r:id="rId31"/>
    <p:sldId id="308" r:id="rId32"/>
    <p:sldId id="338" r:id="rId33"/>
    <p:sldId id="323" r:id="rId34"/>
    <p:sldId id="333" r:id="rId35"/>
    <p:sldId id="334" r:id="rId36"/>
    <p:sldId id="335" r:id="rId37"/>
    <p:sldId id="332" r:id="rId3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větlý styl 1 – zvýraznění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3" autoAdjust="0"/>
    <p:restoredTop sz="94660"/>
  </p:normalViewPr>
  <p:slideViewPr>
    <p:cSldViewPr>
      <p:cViewPr varScale="1">
        <p:scale>
          <a:sx n="106" d="100"/>
          <a:sy n="106" d="100"/>
        </p:scale>
        <p:origin x="1560"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53CC80-804B-4701-B4D1-3CC58CC3322D}" type="datetimeFigureOut">
              <a:rPr lang="cs-CZ" smtClean="0"/>
              <a:t>10.3.2017</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2FEF2FA-14A9-4650-9FC7-94446BDE00AB}" type="slidenum">
              <a:rPr lang="cs-CZ" smtClean="0"/>
              <a:t>‹#›</a:t>
            </a:fld>
            <a:endParaRPr lang="cs-CZ"/>
          </a:p>
        </p:txBody>
      </p:sp>
    </p:spTree>
    <p:extLst>
      <p:ext uri="{BB962C8B-B14F-4D97-AF65-F5344CB8AC3E}">
        <p14:creationId xmlns:p14="http://schemas.microsoft.com/office/powerpoint/2010/main" val="3312366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058" tIns="41029" rIns="82058" bIns="41029" anchor="ctr"/>
          <a:lstStyle/>
          <a:p>
            <a:endParaRPr lang="cs-CZ"/>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r>
              <a:rPr lang="en-GB">
                <a:latin typeface="Arial" charset="0"/>
                <a:ea typeface="msgothic" charset="0"/>
                <a:cs typeface="msgothic" charset="0"/>
              </a:rPr>
              <a:t>Figure 1 Directions of normal and shear strains A, illustration of the systolic strains evaluated in the study: longitudinal (L), radial and circumferential (C) strains; circumferential–radial (C-R) and circumferential–longitudinal (C-L) shear strains. B, adjustment of the region of interest on both subendocardial and subepicardial layers in order to evaluate the difference of torsion between the inner and outer layers. C, adjustment of the region of interest on the entire myocardium to assess both LV basal and apical rotations.</a:t>
            </a:r>
          </a:p>
        </p:txBody>
      </p:sp>
    </p:spTree>
    <p:extLst>
      <p:ext uri="{BB962C8B-B14F-4D97-AF65-F5344CB8AC3E}">
        <p14:creationId xmlns:p14="http://schemas.microsoft.com/office/powerpoint/2010/main" val="1268991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302FDABA-E85E-4D4A-84FF-E22C24C845A1}" type="slidenum">
              <a:rPr lang="cs-CZ" smtClean="0"/>
              <a:t>21</a:t>
            </a:fld>
            <a:endParaRPr lang="cs-CZ"/>
          </a:p>
        </p:txBody>
      </p:sp>
    </p:spTree>
    <p:extLst>
      <p:ext uri="{BB962C8B-B14F-4D97-AF65-F5344CB8AC3E}">
        <p14:creationId xmlns:p14="http://schemas.microsoft.com/office/powerpoint/2010/main" val="3738716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3352246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172261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2999747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3663884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280285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72560416-1F2D-4971-B43D-363A8DE2EFAF}" type="datetimeFigureOut">
              <a:rPr lang="cs-CZ" smtClean="0"/>
              <a:t>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95229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72560416-1F2D-4971-B43D-363A8DE2EFAF}" type="datetimeFigureOut">
              <a:rPr lang="cs-CZ" smtClean="0"/>
              <a:t>10.3.2017</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18585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72560416-1F2D-4971-B43D-363A8DE2EFAF}" type="datetimeFigureOut">
              <a:rPr lang="cs-CZ" smtClean="0"/>
              <a:t>10.3.2017</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1347312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72560416-1F2D-4971-B43D-363A8DE2EFAF}" type="datetimeFigureOut">
              <a:rPr lang="cs-CZ" smtClean="0"/>
              <a:t>10.3.2017</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1563166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2560416-1F2D-4971-B43D-363A8DE2EFAF}" type="datetimeFigureOut">
              <a:rPr lang="cs-CZ" smtClean="0"/>
              <a:t>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4200459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72560416-1F2D-4971-B43D-363A8DE2EFAF}" type="datetimeFigureOut">
              <a:rPr lang="cs-CZ" smtClean="0"/>
              <a:t>10.3.2017</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72BB1E1-52AE-4136-851E-B39F73A9F581}" type="slidenum">
              <a:rPr lang="cs-CZ" smtClean="0"/>
              <a:t>‹#›</a:t>
            </a:fld>
            <a:endParaRPr lang="cs-CZ"/>
          </a:p>
        </p:txBody>
      </p:sp>
    </p:spTree>
    <p:extLst>
      <p:ext uri="{BB962C8B-B14F-4D97-AF65-F5344CB8AC3E}">
        <p14:creationId xmlns:p14="http://schemas.microsoft.com/office/powerpoint/2010/main" val="28313071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60416-1F2D-4971-B43D-363A8DE2EFAF}" type="datetimeFigureOut">
              <a:rPr lang="cs-CZ" smtClean="0"/>
              <a:t>10.3.2017</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2BB1E1-52AE-4136-851E-B39F73A9F581}" type="slidenum">
              <a:rPr lang="cs-CZ" smtClean="0"/>
              <a:t>‹#›</a:t>
            </a:fld>
            <a:endParaRPr lang="cs-CZ"/>
          </a:p>
        </p:txBody>
      </p:sp>
    </p:spTree>
    <p:extLst>
      <p:ext uri="{BB962C8B-B14F-4D97-AF65-F5344CB8AC3E}">
        <p14:creationId xmlns:p14="http://schemas.microsoft.com/office/powerpoint/2010/main" val="3210751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7.wmv"/><Relationship Id="rId1" Type="http://schemas.microsoft.com/office/2007/relationships/media" Target="../media/media7.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wmv"/><Relationship Id="rId7" Type="http://schemas.openxmlformats.org/officeDocument/2006/relationships/image" Target="../media/image28.png"/><Relationship Id="rId2" Type="http://schemas.openxmlformats.org/officeDocument/2006/relationships/video" Target="../media/media8.wmv"/><Relationship Id="rId1" Type="http://schemas.microsoft.com/office/2007/relationships/media" Target="../media/media8.wmv"/><Relationship Id="rId6" Type="http://schemas.openxmlformats.org/officeDocument/2006/relationships/image" Target="../media/image27.png"/><Relationship Id="rId11" Type="http://schemas.openxmlformats.org/officeDocument/2006/relationships/image" Target="../media/image29.jpe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video" Target="../media/media9.wmv"/><Relationship Id="rId9"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1.wmv"/><Relationship Id="rId7" Type="http://schemas.openxmlformats.org/officeDocument/2006/relationships/image" Target="../media/image31.png"/><Relationship Id="rId2" Type="http://schemas.openxmlformats.org/officeDocument/2006/relationships/video" Target="../media/media10.wmv"/><Relationship Id="rId1" Type="http://schemas.microsoft.com/office/2007/relationships/media" Target="../media/media10.wmv"/><Relationship Id="rId6" Type="http://schemas.openxmlformats.org/officeDocument/2006/relationships/image" Target="../media/image30.pn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video" Target="../media/media11.wmv"/><Relationship Id="rId9"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13.wmv"/><Relationship Id="rId7" Type="http://schemas.openxmlformats.org/officeDocument/2006/relationships/image" Target="../media/image3.png"/><Relationship Id="rId12" Type="http://schemas.openxmlformats.org/officeDocument/2006/relationships/image" Target="../media/image39.jpeg"/><Relationship Id="rId2" Type="http://schemas.openxmlformats.org/officeDocument/2006/relationships/video" Target="../media/media12.wmv"/><Relationship Id="rId1" Type="http://schemas.microsoft.com/office/2007/relationships/media" Target="../media/media12.wmv"/><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slideLayout" Target="../slideLayouts/slideLayout2.xml"/><Relationship Id="rId10" Type="http://schemas.openxmlformats.org/officeDocument/2006/relationships/image" Target="../media/image37.png"/><Relationship Id="rId4" Type="http://schemas.openxmlformats.org/officeDocument/2006/relationships/video" Target="../media/media13.wmv"/><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4.wmv"/><Relationship Id="rId1" Type="http://schemas.microsoft.com/office/2007/relationships/media" Target="../media/media14.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5.wmv"/><Relationship Id="rId1" Type="http://schemas.microsoft.com/office/2007/relationships/media" Target="../media/media15.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17.wmv"/><Relationship Id="rId7" Type="http://schemas.openxmlformats.org/officeDocument/2006/relationships/image" Target="../media/image3.png"/><Relationship Id="rId2" Type="http://schemas.openxmlformats.org/officeDocument/2006/relationships/video" Target="../media/media16.wmv"/><Relationship Id="rId1" Type="http://schemas.microsoft.com/office/2007/relationships/media" Target="../media/media16.wmv"/><Relationship Id="rId6" Type="http://schemas.openxmlformats.org/officeDocument/2006/relationships/image" Target="../media/image43.png"/><Relationship Id="rId5" Type="http://schemas.openxmlformats.org/officeDocument/2006/relationships/slideLayout" Target="../slideLayouts/slideLayout2.xml"/><Relationship Id="rId10" Type="http://schemas.openxmlformats.org/officeDocument/2006/relationships/image" Target="../media/image44.png"/><Relationship Id="rId4" Type="http://schemas.openxmlformats.org/officeDocument/2006/relationships/video" Target="../media/media17.wmv"/><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19.wmv"/><Relationship Id="rId7" Type="http://schemas.openxmlformats.org/officeDocument/2006/relationships/image" Target="../media/image3.png"/><Relationship Id="rId2" Type="http://schemas.openxmlformats.org/officeDocument/2006/relationships/video" Target="../media/media18.wmv"/><Relationship Id="rId1" Type="http://schemas.microsoft.com/office/2007/relationships/media" Target="../media/media18.wmv"/><Relationship Id="rId6" Type="http://schemas.openxmlformats.org/officeDocument/2006/relationships/image" Target="../media/image45.png"/><Relationship Id="rId11" Type="http://schemas.openxmlformats.org/officeDocument/2006/relationships/image" Target="../media/image47.jpeg"/><Relationship Id="rId5" Type="http://schemas.openxmlformats.org/officeDocument/2006/relationships/slideLayout" Target="../slideLayouts/slideLayout2.xml"/><Relationship Id="rId10" Type="http://schemas.openxmlformats.org/officeDocument/2006/relationships/image" Target="../media/image46.png"/><Relationship Id="rId4" Type="http://schemas.openxmlformats.org/officeDocument/2006/relationships/video" Target="../media/media19.wmv"/><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jpeg"/><Relationship Id="rId3" Type="http://schemas.microsoft.com/office/2007/relationships/media" Target="../media/media21.wmv"/><Relationship Id="rId7" Type="http://schemas.openxmlformats.org/officeDocument/2006/relationships/image" Target="../media/image3.png"/><Relationship Id="rId2" Type="http://schemas.openxmlformats.org/officeDocument/2006/relationships/video" Target="../media/media20.wmv"/><Relationship Id="rId1" Type="http://schemas.microsoft.com/office/2007/relationships/media" Target="../media/media20.wmv"/><Relationship Id="rId6" Type="http://schemas.openxmlformats.org/officeDocument/2006/relationships/image" Target="../media/image48.png"/><Relationship Id="rId5" Type="http://schemas.openxmlformats.org/officeDocument/2006/relationships/slideLayout" Target="../slideLayouts/slideLayout2.xml"/><Relationship Id="rId10" Type="http://schemas.openxmlformats.org/officeDocument/2006/relationships/image" Target="../media/image49.png"/><Relationship Id="rId4" Type="http://schemas.openxmlformats.org/officeDocument/2006/relationships/video" Target="../media/media21.wmv"/><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5.png"/><Relationship Id="rId7"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63.pn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3.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png"/><Relationship Id="rId10" Type="http://schemas.openxmlformats.org/officeDocument/2006/relationships/image" Target="../media/image2.png"/><Relationship Id="rId4" Type="http://schemas.openxmlformats.org/officeDocument/2006/relationships/image" Target="../media/image65.jpg"/><Relationship Id="rId9" Type="http://schemas.openxmlformats.org/officeDocument/2006/relationships/image" Target="../media/image1.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2.wmv"/><Relationship Id="rId1" Type="http://schemas.microsoft.com/office/2007/relationships/media" Target="../media/media22.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jpeg"/><Relationship Id="rId2" Type="http://schemas.openxmlformats.org/officeDocument/2006/relationships/video" Target="../media/media23.wmv"/><Relationship Id="rId1" Type="http://schemas.microsoft.com/office/2007/relationships/media" Target="../media/media23.wmv"/><Relationship Id="rId6" Type="http://schemas.openxmlformats.org/officeDocument/2006/relationships/image" Target="../media/image3.pn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media" Target="../media/media25.wmv"/><Relationship Id="rId7" Type="http://schemas.openxmlformats.org/officeDocument/2006/relationships/image" Target="../media/image76.png"/><Relationship Id="rId2" Type="http://schemas.openxmlformats.org/officeDocument/2006/relationships/video" Target="../media/media24.wmv"/><Relationship Id="rId1" Type="http://schemas.microsoft.com/office/2007/relationships/media" Target="../media/media24.wmv"/><Relationship Id="rId6"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2.png"/><Relationship Id="rId4" Type="http://schemas.openxmlformats.org/officeDocument/2006/relationships/video" Target="../media/media25.wmv"/><Relationship Id="rId9"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6.wmv"/><Relationship Id="rId1" Type="http://schemas.microsoft.com/office/2007/relationships/media" Target="../media/media26.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7.wmv"/><Relationship Id="rId1" Type="http://schemas.microsoft.com/office/2007/relationships/media" Target="../media/media27.wmv"/><Relationship Id="rId6" Type="http://schemas.openxmlformats.org/officeDocument/2006/relationships/image" Target="../media/image1.jpeg"/><Relationship Id="rId5" Type="http://schemas.openxmlformats.org/officeDocument/2006/relationships/image" Target="../media/image81.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28.wmv"/><Relationship Id="rId1" Type="http://schemas.microsoft.com/office/2007/relationships/media" Target="../media/media28.wmv"/><Relationship Id="rId6" Type="http://schemas.openxmlformats.org/officeDocument/2006/relationships/image" Target="../media/image1.jpeg"/><Relationship Id="rId5" Type="http://schemas.openxmlformats.org/officeDocument/2006/relationships/image" Target="../media/image82.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emf"/><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wmv"/><Relationship Id="rId7" Type="http://schemas.openxmlformats.org/officeDocument/2006/relationships/image" Target="../media/image8.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jpeg"/><Relationship Id="rId11" Type="http://schemas.openxmlformats.org/officeDocument/2006/relationships/image" Target="../media/image10.png"/><Relationship Id="rId5" Type="http://schemas.openxmlformats.org/officeDocument/2006/relationships/slideLayout" Target="../slideLayouts/slideLayout2.xml"/><Relationship Id="rId10" Type="http://schemas.openxmlformats.org/officeDocument/2006/relationships/image" Target="../media/image9.jpeg"/><Relationship Id="rId4" Type="http://schemas.openxmlformats.org/officeDocument/2006/relationships/video" Target="../media/media2.wmv"/><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3.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5.wmv"/><Relationship Id="rId7" Type="http://schemas.openxmlformats.org/officeDocument/2006/relationships/image" Target="../media/image14.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1.jpeg"/><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video" Target="../media/media5.wmv"/><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802631"/>
          </a:xfrm>
        </p:spPr>
        <p:txBody>
          <a:bodyPr>
            <a:normAutofit fontScale="90000"/>
          </a:bodyPr>
          <a:lstStyle/>
          <a:p>
            <a:r>
              <a:rPr lang="en-GB"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Clinical </a:t>
            </a:r>
            <a:r>
              <a:rPr lang="en-GB" sz="4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anatom</a:t>
            </a:r>
            <a:r>
              <a:rPr lang="cs-CZ"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y</a:t>
            </a:r>
            <a:br>
              <a:rPr lang="cs-CZ"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cs-CZ"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r>
            <a:br>
              <a:rPr lang="cs-CZ"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cs-CZ" sz="4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Imaging</a:t>
            </a:r>
            <a:r>
              <a:rPr lang="cs-CZ"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in </a:t>
            </a:r>
            <a:r>
              <a:rPr lang="cs-CZ" sz="40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Cardiology</a:t>
            </a:r>
            <a:endParaRPr lang="cs-CZ" sz="40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Podnadpis 2"/>
          <p:cNvSpPr>
            <a:spLocks noGrp="1"/>
          </p:cNvSpPr>
          <p:nvPr>
            <p:ph type="subTitle" idx="1"/>
          </p:nvPr>
        </p:nvSpPr>
        <p:spPr>
          <a:xfrm>
            <a:off x="1371600" y="5276800"/>
            <a:ext cx="6400800" cy="1752600"/>
          </a:xfrm>
        </p:spPr>
        <p:txBody>
          <a:bodyPr/>
          <a:lstStyle/>
          <a:p>
            <a:r>
              <a:rPr lang="cs-CZ" b="1" dirty="0" smtClean="0">
                <a:solidFill>
                  <a:schemeClr val="tx1"/>
                </a:solidFill>
                <a:latin typeface="Arial" pitchFamily="34" charset="0"/>
                <a:cs typeface="Arial" pitchFamily="34" charset="0"/>
              </a:rPr>
              <a:t>Radka Kočková</a:t>
            </a:r>
            <a:endParaRPr lang="cs-CZ" b="1" dirty="0">
              <a:solidFill>
                <a:schemeClr val="tx1"/>
              </a:solidFill>
              <a:latin typeface="Arial" pitchFamily="34" charset="0"/>
              <a:cs typeface="Arial" pitchFamily="34" charset="0"/>
            </a:endParaRPr>
          </a:p>
        </p:txBody>
      </p:sp>
      <p:pic>
        <p:nvPicPr>
          <p:cNvPr id="5"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léka&amp;rcaron;ská fakulta hradec králové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0789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3D –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aortic</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valve</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3D-aorticvalve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126516" y="2708920"/>
            <a:ext cx="5984503" cy="4083729"/>
          </a:xfrm>
        </p:spPr>
      </p:pic>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Image result for aortic valv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47" y="1268760"/>
            <a:ext cx="3533193" cy="2304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4077072"/>
            <a:ext cx="4373313" cy="261610"/>
          </a:xfrm>
          <a:prstGeom prst="rect">
            <a:avLst/>
          </a:prstGeom>
          <a:noFill/>
        </p:spPr>
        <p:txBody>
          <a:bodyPr wrap="none" rtlCol="0">
            <a:spAutoFit/>
          </a:bodyPr>
          <a:lstStyle/>
          <a:p>
            <a:r>
              <a:rPr lang="en-GB" sz="1100" b="1" dirty="0">
                <a:latin typeface="Arial" panose="020B0604020202020204" pitchFamily="34" charset="0"/>
                <a:cs typeface="Arial" panose="020B0604020202020204" pitchFamily="34" charset="0"/>
              </a:rPr>
              <a:t>http://www.webmd.com/heart-disease/heart-failure/aortic-valve</a:t>
            </a:r>
          </a:p>
        </p:txBody>
      </p:sp>
    </p:spTree>
    <p:extLst>
      <p:ext uri="{BB962C8B-B14F-4D97-AF65-F5344CB8AC3E}">
        <p14:creationId xmlns:p14="http://schemas.microsoft.com/office/powerpoint/2010/main" val="2160759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3D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mitral</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valve</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3D-mitralvalve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9512" y="2780928"/>
            <a:ext cx="4326009" cy="2952000"/>
          </a:xfrm>
        </p:spPr>
      </p:pic>
      <p:pic>
        <p:nvPicPr>
          <p:cNvPr id="5" name="ProlapsMV-smejkal-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716016" y="2780928"/>
            <a:ext cx="4325972" cy="2952000"/>
          </a:xfrm>
          <a:prstGeom prst="rect">
            <a:avLst/>
          </a:prstGeom>
        </p:spPr>
      </p:pic>
      <p:sp>
        <p:nvSpPr>
          <p:cNvPr id="6" name="TextovéPole 5"/>
          <p:cNvSpPr txBox="1"/>
          <p:nvPr/>
        </p:nvSpPr>
        <p:spPr>
          <a:xfrm>
            <a:off x="1259632" y="6165304"/>
            <a:ext cx="6583854" cy="369332"/>
          </a:xfrm>
          <a:prstGeom prst="rect">
            <a:avLst/>
          </a:prstGeom>
          <a:noFill/>
        </p:spPr>
        <p:txBody>
          <a:bodyPr wrap="none" rtlCol="0">
            <a:spAutoFit/>
          </a:bodyPr>
          <a:lstStyle/>
          <a:p>
            <a:r>
              <a:rPr lang="cs-CZ" b="1" dirty="0" err="1" smtClean="0">
                <a:latin typeface="Arial" pitchFamily="34" charset="0"/>
                <a:cs typeface="Arial" pitchFamily="34" charset="0"/>
              </a:rPr>
              <a:t>Norm</a:t>
            </a:r>
            <a:r>
              <a:rPr lang="en-GB" b="1" dirty="0" smtClean="0">
                <a:latin typeface="Arial" pitchFamily="34" charset="0"/>
                <a:cs typeface="Arial" pitchFamily="34" charset="0"/>
              </a:rPr>
              <a:t>al mitral valve</a:t>
            </a:r>
            <a:r>
              <a:rPr lang="cs-CZ" b="1" dirty="0" smtClean="0">
                <a:latin typeface="Arial" pitchFamily="34" charset="0"/>
                <a:cs typeface="Arial" pitchFamily="34" charset="0"/>
              </a:rPr>
              <a:t>                     </a:t>
            </a:r>
            <a:r>
              <a:rPr lang="en-GB" b="1" dirty="0" smtClean="0">
                <a:latin typeface="Arial" pitchFamily="34" charset="0"/>
                <a:cs typeface="Arial" pitchFamily="34" charset="0"/>
              </a:rPr>
              <a:t>       </a:t>
            </a:r>
            <a:r>
              <a:rPr lang="cs-CZ" b="1" dirty="0" smtClean="0">
                <a:latin typeface="Arial" pitchFamily="34" charset="0"/>
                <a:cs typeface="Arial" pitchFamily="34" charset="0"/>
              </a:rPr>
              <a:t> </a:t>
            </a:r>
            <a:r>
              <a:rPr lang="en-GB" b="1" dirty="0" smtClean="0">
                <a:latin typeface="Arial" pitchFamily="34" charset="0"/>
                <a:cs typeface="Arial" pitchFamily="34" charset="0"/>
              </a:rPr>
              <a:t>    Mitral valve </a:t>
            </a:r>
            <a:r>
              <a:rPr lang="en-GB" b="1" dirty="0" err="1" smtClean="0">
                <a:latin typeface="Arial" pitchFamily="34" charset="0"/>
                <a:cs typeface="Arial" pitchFamily="34" charset="0"/>
              </a:rPr>
              <a:t>prolaps</a:t>
            </a:r>
            <a:endParaRPr lang="cs-CZ" b="1" dirty="0">
              <a:latin typeface="Arial" pitchFamily="34" charset="0"/>
              <a:cs typeface="Arial" pitchFamily="34" charset="0"/>
            </a:endParaRPr>
          </a:p>
        </p:txBody>
      </p:sp>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mitral valv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96136" y="1162530"/>
            <a:ext cx="2471747" cy="164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99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6" fill="hold"/>
                                        <p:tgtEl>
                                          <p:spTgt spid="4"/>
                                        </p:tgtEl>
                                      </p:cBhvr>
                                    </p:cmd>
                                  </p:childTnLst>
                                </p:cTn>
                              </p:par>
                            </p:childTnLst>
                          </p:cTn>
                        </p:par>
                        <p:par>
                          <p:cTn id="7" fill="hold">
                            <p:stCondLst>
                              <p:cond delay="666"/>
                            </p:stCondLst>
                            <p:childTnLst>
                              <p:par>
                                <p:cTn id="8" presetID="1" presetClass="mediacall" presetSubtype="0" fill="hold" nodeType="afterEffect">
                                  <p:stCondLst>
                                    <p:cond delay="0"/>
                                  </p:stCondLst>
                                  <p:childTnLst>
                                    <p:cmd type="call" cmd="playFrom(0.0)">
                                      <p:cBhvr>
                                        <p:cTn id="9" dur="6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3D –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intracardiac</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mass</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myxom-srajbrova-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07504" y="2492896"/>
            <a:ext cx="4326011" cy="2952000"/>
          </a:xfrm>
        </p:spPr>
      </p:pic>
      <p:pic>
        <p:nvPicPr>
          <p:cNvPr id="5" name="Trombus-novak-1.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644008" y="2492896"/>
            <a:ext cx="4325970" cy="2952000"/>
          </a:xfrm>
          <a:prstGeom prst="rect">
            <a:avLst/>
          </a:prstGeom>
        </p:spPr>
      </p:pic>
      <p:sp>
        <p:nvSpPr>
          <p:cNvPr id="6" name="TextovéPole 5"/>
          <p:cNvSpPr txBox="1"/>
          <p:nvPr/>
        </p:nvSpPr>
        <p:spPr>
          <a:xfrm>
            <a:off x="0" y="6021288"/>
            <a:ext cx="8135560" cy="369332"/>
          </a:xfrm>
          <a:prstGeom prst="rect">
            <a:avLst/>
          </a:prstGeom>
          <a:noFill/>
        </p:spPr>
        <p:txBody>
          <a:bodyPr wrap="none" rtlCol="0">
            <a:spAutoFit/>
          </a:bodyPr>
          <a:lstStyle/>
          <a:p>
            <a:r>
              <a:rPr lang="cs-CZ" b="1" dirty="0" smtClean="0">
                <a:latin typeface="Arial" pitchFamily="34" charset="0"/>
                <a:cs typeface="Arial" pitchFamily="34" charset="0"/>
              </a:rPr>
              <a:t>      </a:t>
            </a:r>
            <a:r>
              <a:rPr lang="cs-CZ" b="1" dirty="0" err="1" smtClean="0">
                <a:latin typeface="Arial" pitchFamily="34" charset="0"/>
                <a:cs typeface="Arial" pitchFamily="34" charset="0"/>
              </a:rPr>
              <a:t>Myxoma</a:t>
            </a:r>
            <a:r>
              <a:rPr lang="cs-CZ" b="1" dirty="0" smtClean="0">
                <a:latin typeface="Arial" pitchFamily="34" charset="0"/>
                <a:cs typeface="Arial" pitchFamily="34" charset="0"/>
              </a:rPr>
              <a:t> in </a:t>
            </a:r>
            <a:r>
              <a:rPr lang="cs-CZ" b="1" dirty="0" err="1" smtClean="0">
                <a:latin typeface="Arial" pitchFamily="34" charset="0"/>
                <a:cs typeface="Arial" pitchFamily="34" charset="0"/>
              </a:rPr>
              <a:t>fossa</a:t>
            </a:r>
            <a:r>
              <a:rPr lang="cs-CZ" b="1" dirty="0" smtClean="0">
                <a:latin typeface="Arial" pitchFamily="34" charset="0"/>
                <a:cs typeface="Arial" pitchFamily="34" charset="0"/>
              </a:rPr>
              <a:t> </a:t>
            </a:r>
            <a:r>
              <a:rPr lang="cs-CZ" b="1" dirty="0" err="1" smtClean="0">
                <a:latin typeface="Arial" pitchFamily="34" charset="0"/>
                <a:cs typeface="Arial" pitchFamily="34" charset="0"/>
              </a:rPr>
              <a:t>ovalis</a:t>
            </a:r>
            <a:r>
              <a:rPr lang="cs-CZ" b="1" dirty="0" smtClean="0">
                <a:latin typeface="Arial" pitchFamily="34" charset="0"/>
                <a:cs typeface="Arial" pitchFamily="34" charset="0"/>
              </a:rPr>
              <a:t>                                          </a:t>
            </a:r>
            <a:r>
              <a:rPr lang="cs-CZ" b="1" dirty="0" err="1" smtClean="0">
                <a:latin typeface="Arial" pitchFamily="34" charset="0"/>
                <a:cs typeface="Arial" pitchFamily="34" charset="0"/>
              </a:rPr>
              <a:t>Left</a:t>
            </a:r>
            <a:r>
              <a:rPr lang="cs-CZ" b="1" dirty="0" smtClean="0">
                <a:latin typeface="Arial" pitchFamily="34" charset="0"/>
                <a:cs typeface="Arial" pitchFamily="34" charset="0"/>
              </a:rPr>
              <a:t> </a:t>
            </a:r>
            <a:r>
              <a:rPr lang="cs-CZ" b="1" dirty="0" err="1" smtClean="0">
                <a:latin typeface="Arial" pitchFamily="34" charset="0"/>
                <a:cs typeface="Arial" pitchFamily="34" charset="0"/>
              </a:rPr>
              <a:t>atrial</a:t>
            </a:r>
            <a:r>
              <a:rPr lang="cs-CZ" b="1" dirty="0" smtClean="0">
                <a:latin typeface="Arial" pitchFamily="34" charset="0"/>
                <a:cs typeface="Arial" pitchFamily="34" charset="0"/>
              </a:rPr>
              <a:t> </a:t>
            </a:r>
            <a:r>
              <a:rPr lang="cs-CZ" b="1" dirty="0" err="1" smtClean="0">
                <a:latin typeface="Arial" pitchFamily="34" charset="0"/>
                <a:cs typeface="Arial" pitchFamily="34" charset="0"/>
              </a:rPr>
              <a:t>thrombus</a:t>
            </a:r>
            <a:endParaRPr lang="cs-CZ" b="1" dirty="0">
              <a:latin typeface="Arial" pitchFamily="34" charset="0"/>
              <a:cs typeface="Arial" pitchFamily="34" charset="0"/>
            </a:endParaRPr>
          </a:p>
        </p:txBody>
      </p:sp>
      <p:pic>
        <p:nvPicPr>
          <p:cNvPr id="7"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41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 fill="hold"/>
                                        <p:tgtEl>
                                          <p:spTgt spid="4"/>
                                        </p:tgtEl>
                                      </p:cBhvr>
                                    </p:cmd>
                                  </p:childTnLst>
                                </p:cTn>
                              </p:par>
                            </p:childTnLst>
                          </p:cTn>
                        </p:par>
                        <p:par>
                          <p:cTn id="7" fill="hold">
                            <p:stCondLst>
                              <p:cond delay="2607"/>
                            </p:stCondLst>
                            <p:childTnLst>
                              <p:par>
                                <p:cTn id="8" presetID="1" presetClass="mediacall" presetSubtype="0" fill="hold" nodeType="afterEffect">
                                  <p:stCondLst>
                                    <p:cond delay="0"/>
                                  </p:stCondLst>
                                  <p:childTnLst>
                                    <p:cmd type="call" cmd="playFrom(0.0)">
                                      <p:cBhvr>
                                        <p:cTn id="9" dur="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Speckle</a:t>
            </a:r>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tracking</a:t>
            </a:r>
            <a:endParaRPr lang="cs-CZ"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Zástupný symbol pro obsah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2564904"/>
            <a:ext cx="4548436" cy="2520000"/>
          </a:xfrm>
        </p:spPr>
      </p:pic>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5567" y="2564904"/>
            <a:ext cx="4548433" cy="2520000"/>
          </a:xfrm>
          <a:prstGeom prst="rect">
            <a:avLst/>
          </a:prstGeom>
        </p:spPr>
      </p:pic>
      <p:sp>
        <p:nvSpPr>
          <p:cNvPr id="6" name="TextovéPole 5"/>
          <p:cNvSpPr txBox="1"/>
          <p:nvPr/>
        </p:nvSpPr>
        <p:spPr>
          <a:xfrm>
            <a:off x="899592" y="5949280"/>
            <a:ext cx="6583854" cy="369332"/>
          </a:xfrm>
          <a:prstGeom prst="rect">
            <a:avLst/>
          </a:prstGeom>
          <a:noFill/>
        </p:spPr>
        <p:txBody>
          <a:bodyPr wrap="none" rtlCol="0">
            <a:spAutoFit/>
          </a:bodyPr>
          <a:lstStyle/>
          <a:p>
            <a:r>
              <a:rPr lang="cs-CZ" b="1" dirty="0" err="1" smtClean="0">
                <a:latin typeface="Arial" pitchFamily="34" charset="0"/>
                <a:cs typeface="Arial" pitchFamily="34" charset="0"/>
              </a:rPr>
              <a:t>Circumferen</a:t>
            </a:r>
            <a:r>
              <a:rPr lang="en-GB" b="1" dirty="0" err="1" smtClean="0">
                <a:latin typeface="Arial" pitchFamily="34" charset="0"/>
                <a:cs typeface="Arial" pitchFamily="34" charset="0"/>
              </a:rPr>
              <a:t>tial</a:t>
            </a:r>
            <a:r>
              <a:rPr lang="cs-CZ" b="1" dirty="0" smtClean="0">
                <a:latin typeface="Arial" pitchFamily="34" charset="0"/>
                <a:cs typeface="Arial" pitchFamily="34" charset="0"/>
              </a:rPr>
              <a:t> </a:t>
            </a:r>
            <a:r>
              <a:rPr lang="cs-CZ" b="1" dirty="0" err="1" smtClean="0">
                <a:latin typeface="Arial" pitchFamily="34" charset="0"/>
                <a:cs typeface="Arial" pitchFamily="34" charset="0"/>
              </a:rPr>
              <a:t>strain</a:t>
            </a:r>
            <a:r>
              <a:rPr lang="cs-CZ" b="1" dirty="0" smtClean="0">
                <a:latin typeface="Arial" pitchFamily="34" charset="0"/>
                <a:cs typeface="Arial" pitchFamily="34" charset="0"/>
              </a:rPr>
              <a:t>                           </a:t>
            </a:r>
            <a:r>
              <a:rPr lang="en-GB" b="1" dirty="0" smtClean="0">
                <a:latin typeface="Arial" pitchFamily="34" charset="0"/>
                <a:cs typeface="Arial" pitchFamily="34" charset="0"/>
              </a:rPr>
              <a:t>          </a:t>
            </a:r>
            <a:r>
              <a:rPr lang="cs-CZ" b="1" dirty="0" smtClean="0">
                <a:latin typeface="Arial" pitchFamily="34" charset="0"/>
                <a:cs typeface="Arial" pitchFamily="34" charset="0"/>
              </a:rPr>
              <a:t>     </a:t>
            </a:r>
            <a:r>
              <a:rPr lang="cs-CZ" b="1" dirty="0" err="1" smtClean="0">
                <a:latin typeface="Arial" pitchFamily="34" charset="0"/>
                <a:cs typeface="Arial" pitchFamily="34" charset="0"/>
              </a:rPr>
              <a:t>Radi</a:t>
            </a:r>
            <a:r>
              <a:rPr lang="en-GB" b="1" dirty="0" smtClean="0">
                <a:latin typeface="Arial" pitchFamily="34" charset="0"/>
                <a:cs typeface="Arial" pitchFamily="34" charset="0"/>
              </a:rPr>
              <a:t>al</a:t>
            </a:r>
            <a:r>
              <a:rPr lang="cs-CZ" b="1" dirty="0" smtClean="0">
                <a:latin typeface="Arial" pitchFamily="34" charset="0"/>
                <a:cs typeface="Arial" pitchFamily="34" charset="0"/>
              </a:rPr>
              <a:t> </a:t>
            </a:r>
            <a:r>
              <a:rPr lang="cs-CZ" b="1" dirty="0" err="1" smtClean="0">
                <a:latin typeface="Arial" pitchFamily="34" charset="0"/>
                <a:cs typeface="Arial" pitchFamily="34" charset="0"/>
              </a:rPr>
              <a:t>strain</a:t>
            </a:r>
            <a:endParaRPr lang="cs-CZ" b="1" dirty="0">
              <a:latin typeface="Arial" pitchFamily="34" charset="0"/>
              <a:cs typeface="Arial" pitchFamily="34" charset="0"/>
            </a:endParaRPr>
          </a:p>
        </p:txBody>
      </p:sp>
      <p:pic>
        <p:nvPicPr>
          <p:cNvPr id="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léka&amp;rcaron;ská fakulta hradec králové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45000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1"/>
            <a:ext cx="8493120" cy="614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itchFamily="16" charset="0"/>
                <a:ea typeface="msgothic" charset="0"/>
                <a:cs typeface="msgothic" charset="0"/>
              </a:defRPr>
            </a:lvl9pPr>
          </a:lstStyle>
          <a:p>
            <a:pPr algn="ctr"/>
            <a:r>
              <a:rPr lang="en-GB" sz="1500" b="1">
                <a:latin typeface="Arial" charset="0"/>
              </a:rPr>
              <a:t>Figure 1 Directions of normal and shear strains A, illustration of the systolic strains evaluated in the study: longitudinal (L), radial and circumferential (C) strains; circumferential–radial (C-R) and circumferential–longitudinal (C-L) shear strains.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6480" y="5986709"/>
            <a:ext cx="1952640" cy="6495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1075787"/>
            <a:ext cx="7354480" cy="47971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823680"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pitchFamily="16" charset="0"/>
                <a:ea typeface="msgothic" charset="0"/>
                <a:cs typeface="msgothic" charset="0"/>
              </a:defRPr>
            </a:lvl9pPr>
          </a:lstStyle>
          <a:p>
            <a:r>
              <a:rPr lang="en-GB" sz="1100" b="1">
                <a:latin typeface="Arial" charset="0"/>
              </a:rPr>
              <a:t>Nottin S et al. J Physiol 2008;586:4721-4733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pitchFamily="16" charset="0"/>
                <a:ea typeface="msgothic" charset="0"/>
                <a:cs typeface="msgothic" charset="0"/>
              </a:defRPr>
            </a:lvl9pPr>
          </a:lstStyle>
          <a:p>
            <a:r>
              <a:rPr lang="en-GB" sz="900">
                <a:latin typeface="Arial" charset="0"/>
              </a:rPr>
              <a:t>©2008 by The Physiological Society</a:t>
            </a:r>
          </a:p>
        </p:txBody>
      </p:sp>
    </p:spTree>
    <p:extLst>
      <p:ext uri="{BB962C8B-B14F-4D97-AF65-F5344CB8AC3E}">
        <p14:creationId xmlns:p14="http://schemas.microsoft.com/office/powerpoint/2010/main" val="3319524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143000"/>
          </a:xfrm>
        </p:spPr>
        <p:txBody>
          <a:bodyPr>
            <a:normAutofit/>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Aortic</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dissection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375601082_POSOVA_20150411_191909_0019.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5496" y="3320694"/>
            <a:ext cx="4464496" cy="3348666"/>
          </a:xfrm>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375601082_POSOVA_20150411_191909_0016.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563435" y="3284984"/>
            <a:ext cx="4512501" cy="3384376"/>
          </a:xfrm>
          <a:prstGeom prst="rect">
            <a:avLst/>
          </a:prstGeom>
        </p:spPr>
      </p:pic>
      <p:pic>
        <p:nvPicPr>
          <p:cNvPr id="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604001" y="700256"/>
            <a:ext cx="2616225" cy="3753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4572000" y="3183359"/>
            <a:ext cx="4525598" cy="461665"/>
          </a:xfrm>
          <a:prstGeom prst="rect">
            <a:avLst/>
          </a:prstGeom>
          <a:solidFill>
            <a:schemeClr val="tx2">
              <a:lumMod val="75000"/>
            </a:schemeClr>
          </a:solidFill>
        </p:spPr>
        <p:txBody>
          <a:bodyPr wrap="none" rtlCol="0">
            <a:spAutoFit/>
          </a:bodyPr>
          <a:lstStyle/>
          <a:p>
            <a:r>
              <a:rPr lang="cs-CZ" sz="2400" b="1" dirty="0" smtClean="0">
                <a:solidFill>
                  <a:schemeClr val="bg1"/>
                </a:solidFill>
                <a:latin typeface="Arial" panose="020B0604020202020204" pitchFamily="34" charset="0"/>
                <a:cs typeface="Arial" panose="020B0604020202020204" pitchFamily="34" charset="0"/>
              </a:rPr>
              <a:t>Severe </a:t>
            </a:r>
            <a:r>
              <a:rPr lang="cs-CZ" sz="2400" b="1" dirty="0" err="1" smtClean="0">
                <a:solidFill>
                  <a:schemeClr val="bg1"/>
                </a:solidFill>
                <a:latin typeface="Arial" panose="020B0604020202020204" pitchFamily="34" charset="0"/>
                <a:cs typeface="Arial" panose="020B0604020202020204" pitchFamily="34" charset="0"/>
              </a:rPr>
              <a:t>aortic</a:t>
            </a:r>
            <a:r>
              <a:rPr lang="cs-CZ" sz="2400" b="1" dirty="0" smtClean="0">
                <a:solidFill>
                  <a:schemeClr val="bg1"/>
                </a:solidFill>
                <a:latin typeface="Arial" panose="020B0604020202020204" pitchFamily="34" charset="0"/>
                <a:cs typeface="Arial" panose="020B0604020202020204" pitchFamily="34" charset="0"/>
              </a:rPr>
              <a:t> </a:t>
            </a:r>
            <a:r>
              <a:rPr lang="cs-CZ" sz="2400" b="1" dirty="0" err="1" smtClean="0">
                <a:solidFill>
                  <a:schemeClr val="bg1"/>
                </a:solidFill>
                <a:latin typeface="Arial" panose="020B0604020202020204" pitchFamily="34" charset="0"/>
                <a:cs typeface="Arial" panose="020B0604020202020204" pitchFamily="34" charset="0"/>
              </a:rPr>
              <a:t>regurgitation</a:t>
            </a:r>
            <a:r>
              <a:rPr lang="cs-CZ" sz="2400" b="1" dirty="0" smtClean="0">
                <a:solidFill>
                  <a:schemeClr val="bg1"/>
                </a:solidFill>
                <a:latin typeface="Arial" panose="020B0604020202020204" pitchFamily="34" charset="0"/>
                <a:cs typeface="Arial" panose="020B0604020202020204" pitchFamily="34" charset="0"/>
              </a:rPr>
              <a:t>     </a:t>
            </a:r>
            <a:endParaRPr lang="en-GB" sz="2400" b="1" dirty="0">
              <a:solidFill>
                <a:schemeClr val="bg1"/>
              </a:solidFill>
              <a:latin typeface="Arial" panose="020B0604020202020204" pitchFamily="34" charset="0"/>
              <a:cs typeface="Arial" panose="020B0604020202020204" pitchFamily="34" charset="0"/>
            </a:endParaRPr>
          </a:p>
        </p:txBody>
      </p:sp>
      <p:pic>
        <p:nvPicPr>
          <p:cNvPr id="7" name="Picture 2" descr="Image result for aortic dissection regurgitati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16472" y="1142550"/>
            <a:ext cx="1731792" cy="187220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p:cNvSpPr txBox="1"/>
          <p:nvPr/>
        </p:nvSpPr>
        <p:spPr>
          <a:xfrm>
            <a:off x="6834799" y="2708920"/>
            <a:ext cx="1473480" cy="261610"/>
          </a:xfrm>
          <a:prstGeom prst="rect">
            <a:avLst/>
          </a:prstGeom>
          <a:noFill/>
        </p:spPr>
        <p:txBody>
          <a:bodyPr wrap="none" rtlCol="0">
            <a:spAutoFit/>
          </a:bodyPr>
          <a:lstStyle/>
          <a:p>
            <a:r>
              <a:rPr lang="en-GB" sz="1100" b="1" dirty="0">
                <a:latin typeface="Arial" panose="020B0604020202020204" pitchFamily="34" charset="0"/>
                <a:cs typeface="Arial" panose="020B0604020202020204" pitchFamily="34" charset="0"/>
              </a:rPr>
              <a:t>www.pinterest.com</a:t>
            </a:r>
          </a:p>
        </p:txBody>
      </p:sp>
    </p:spTree>
    <p:extLst>
      <p:ext uri="{BB962C8B-B14F-4D97-AF65-F5344CB8AC3E}">
        <p14:creationId xmlns:p14="http://schemas.microsoft.com/office/powerpoint/2010/main" val="27154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7" fill="hold"/>
                                        <p:tgtEl>
                                          <p:spTgt spid="5"/>
                                        </p:tgtEl>
                                      </p:cBhvr>
                                    </p:cmd>
                                  </p:childTnLst>
                                </p:cTn>
                              </p:par>
                            </p:childTnLst>
                          </p:cTn>
                        </p:par>
                        <p:par>
                          <p:cTn id="7" fill="hold">
                            <p:stCondLst>
                              <p:cond delay="1957"/>
                            </p:stCondLst>
                            <p:childTnLst>
                              <p:par>
                                <p:cTn id="8" presetID="1" presetClass="mediacall" presetSubtype="0" fill="hold" nodeType="afterEffect">
                                  <p:stCondLst>
                                    <p:cond delay="0"/>
                                  </p:stCondLst>
                                  <p:childTnLst>
                                    <p:cmd type="call" cmd="playFrom(0.0)">
                                      <p:cBhvr>
                                        <p:cTn id="9" dur="17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48680"/>
            <a:ext cx="8229600" cy="1143000"/>
          </a:xfrm>
        </p:spPr>
        <p:txBody>
          <a:bodyPr>
            <a:normAutofit/>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Acute</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myocardial</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infartion</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Bulicka DSK 7.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3528" y="2204864"/>
            <a:ext cx="4525962" cy="4525963"/>
          </a:xfr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2564904"/>
            <a:ext cx="3899870" cy="293407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6228184" y="6237312"/>
            <a:ext cx="2016899" cy="261610"/>
          </a:xfrm>
          <a:prstGeom prst="rect">
            <a:avLst/>
          </a:prstGeom>
          <a:noFill/>
        </p:spPr>
        <p:txBody>
          <a:bodyPr wrap="none" rtlCol="0">
            <a:spAutoFit/>
          </a:bodyPr>
          <a:lstStyle/>
          <a:p>
            <a:r>
              <a:rPr lang="en-GB" sz="1100" b="1" dirty="0">
                <a:latin typeface="Arial" panose="020B0604020202020204" pitchFamily="34" charset="0"/>
                <a:cs typeface="Arial" panose="020B0604020202020204" pitchFamily="34" charset="0"/>
              </a:rPr>
              <a:t>http://sphweb.bumc.bu.edu</a:t>
            </a:r>
          </a:p>
        </p:txBody>
      </p:sp>
      <p:sp>
        <p:nvSpPr>
          <p:cNvPr id="11" name="TextovéPole 10"/>
          <p:cNvSpPr txBox="1"/>
          <p:nvPr/>
        </p:nvSpPr>
        <p:spPr>
          <a:xfrm>
            <a:off x="503548" y="1628800"/>
            <a:ext cx="7983276" cy="461665"/>
          </a:xfrm>
          <a:prstGeom prst="rect">
            <a:avLst/>
          </a:prstGeom>
          <a:noFill/>
        </p:spPr>
        <p:txBody>
          <a:bodyPr wrap="none" rtlCol="0">
            <a:spAutoFit/>
          </a:bodyPr>
          <a:lstStyle/>
          <a:p>
            <a:r>
              <a:rPr lang="cs-CZ" sz="2400" b="1" dirty="0" err="1" smtClean="0">
                <a:latin typeface="Arial" panose="020B0604020202020204" pitchFamily="34" charset="0"/>
                <a:cs typeface="Arial" panose="020B0604020202020204" pitchFamily="34" charset="0"/>
              </a:rPr>
              <a:t>Left</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coronary</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artery</a:t>
            </a:r>
            <a:r>
              <a:rPr lang="cs-CZ" sz="2400" b="1" dirty="0" smtClean="0">
                <a:latin typeface="Arial" panose="020B0604020202020204" pitchFamily="34" charset="0"/>
                <a:cs typeface="Arial" panose="020B0604020202020204" pitchFamily="34" charset="0"/>
              </a:rPr>
              <a:t> – </a:t>
            </a:r>
            <a:r>
              <a:rPr lang="cs-CZ" sz="2400" b="1" dirty="0" err="1" smtClean="0">
                <a:latin typeface="Arial" panose="020B0604020202020204" pitchFamily="34" charset="0"/>
                <a:cs typeface="Arial" panose="020B0604020202020204" pitchFamily="34" charset="0"/>
              </a:rPr>
              <a:t>invasive</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coronary</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angiography</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7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29816"/>
            <a:ext cx="8229600" cy="1143000"/>
          </a:xfrm>
        </p:spPr>
        <p:txBody>
          <a:bodyPr>
            <a:normAutofit/>
          </a:bodyPr>
          <a:lstStyle/>
          <a:p>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Acute</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myocardial</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infartion</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Bulicka DSK 9.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2143397"/>
            <a:ext cx="4525962" cy="4525963"/>
          </a:xfr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6228184" y="6237312"/>
            <a:ext cx="2016899" cy="261610"/>
          </a:xfrm>
          <a:prstGeom prst="rect">
            <a:avLst/>
          </a:prstGeom>
          <a:noFill/>
        </p:spPr>
        <p:txBody>
          <a:bodyPr wrap="none" rtlCol="0">
            <a:spAutoFit/>
          </a:bodyPr>
          <a:lstStyle/>
          <a:p>
            <a:r>
              <a:rPr lang="en-GB" sz="1100" b="1" dirty="0">
                <a:latin typeface="Arial" panose="020B0604020202020204" pitchFamily="34" charset="0"/>
                <a:cs typeface="Arial" panose="020B0604020202020204" pitchFamily="34" charset="0"/>
              </a:rPr>
              <a:t>http://sphweb.bumc.bu.edu</a:t>
            </a:r>
          </a:p>
        </p:txBody>
      </p:sp>
      <p:pic>
        <p:nvPicPr>
          <p:cNvPr id="9" name="Picture 2" descr="Related imag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4048" y="2564904"/>
            <a:ext cx="3899870" cy="2934073"/>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503548" y="1628800"/>
            <a:ext cx="8204490" cy="461665"/>
          </a:xfrm>
          <a:prstGeom prst="rect">
            <a:avLst/>
          </a:prstGeom>
          <a:noFill/>
        </p:spPr>
        <p:txBody>
          <a:bodyPr wrap="none" rtlCol="0">
            <a:spAutoFit/>
          </a:bodyPr>
          <a:lstStyle/>
          <a:p>
            <a:r>
              <a:rPr lang="cs-CZ" sz="2400" b="1" dirty="0" err="1" smtClean="0">
                <a:latin typeface="Arial" panose="020B0604020202020204" pitchFamily="34" charset="0"/>
                <a:cs typeface="Arial" panose="020B0604020202020204" pitchFamily="34" charset="0"/>
              </a:rPr>
              <a:t>Right</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coronary</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artery</a:t>
            </a:r>
            <a:r>
              <a:rPr lang="cs-CZ" sz="2400" b="1" dirty="0" smtClean="0">
                <a:latin typeface="Arial" panose="020B0604020202020204" pitchFamily="34" charset="0"/>
                <a:cs typeface="Arial" panose="020B0604020202020204" pitchFamily="34" charset="0"/>
              </a:rPr>
              <a:t> – </a:t>
            </a:r>
            <a:r>
              <a:rPr lang="cs-CZ" sz="2400" b="1" dirty="0" err="1" smtClean="0">
                <a:latin typeface="Arial" panose="020B0604020202020204" pitchFamily="34" charset="0"/>
                <a:cs typeface="Arial" panose="020B0604020202020204" pitchFamily="34" charset="0"/>
              </a:rPr>
              <a:t>invasive</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coronary</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angiography</a:t>
            </a:r>
            <a:endParaRPr lang="en-GB"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7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061864"/>
            <a:ext cx="8229600" cy="1143000"/>
          </a:xfrm>
        </p:spPr>
        <p:txBody>
          <a:bodyPr>
            <a:normAutofit fontScale="90000"/>
          </a:bodyPr>
          <a:lstStyle/>
          <a:p>
            <a:r>
              <a:rPr lang="en-GB"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Akinetic</a:t>
            </a:r>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septum secondary</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left</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anterior</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descending</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artery</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occlusion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Bulicka DSK 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79513" y="2941375"/>
            <a:ext cx="4392487" cy="2997363"/>
          </a:xfrm>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Bulicka DSK 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610493" y="2924944"/>
            <a:ext cx="4390431" cy="2995986"/>
          </a:xfrm>
          <a:prstGeom prst="rect">
            <a:avLst/>
          </a:prstGeom>
        </p:spPr>
      </p:pic>
    </p:spTree>
    <p:extLst>
      <p:ext uri="{BB962C8B-B14F-4D97-AF65-F5344CB8AC3E}">
        <p14:creationId xmlns:p14="http://schemas.microsoft.com/office/powerpoint/2010/main" val="30287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5"/>
                                        </p:tgtEl>
                                      </p:cBhvr>
                                    </p:cmd>
                                  </p:childTnLst>
                                </p:cTn>
                              </p:par>
                            </p:childTnLst>
                          </p:cTn>
                        </p:par>
                        <p:par>
                          <p:cTn id="7" fill="hold">
                            <p:stCondLst>
                              <p:cond delay="2541"/>
                            </p:stCondLst>
                            <p:childTnLst>
                              <p:par>
                                <p:cTn id="8" presetID="1" presetClass="mediacall" presetSubtype="0" fill="hold" nodeType="afterEffect">
                                  <p:stCondLst>
                                    <p:cond delay="0"/>
                                  </p:stCondLst>
                                  <p:childTnLst>
                                    <p:cmd type="call" cmd="playFrom(0.0)">
                                      <p:cBhvr>
                                        <p:cTn id="9" dur="24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5"/>
                </p:tgtEl>
              </p:cMediaNode>
            </p:video>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917848"/>
            <a:ext cx="8229600" cy="1143000"/>
          </a:xfrm>
        </p:spPr>
        <p:txBody>
          <a:bodyPr>
            <a:normAutofit fontScale="90000"/>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septal</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defect</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secondary</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left</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anterior</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descending</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artery</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occlusion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Bulicka DSK 3.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107504" y="2276872"/>
            <a:ext cx="4381128" cy="2989612"/>
          </a:xfrm>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Bulicka DSK 4.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572000" y="2276872"/>
            <a:ext cx="4474744" cy="2969091"/>
          </a:xfrm>
          <a:prstGeom prst="rect">
            <a:avLst/>
          </a:prstGeom>
        </p:spPr>
      </p:pic>
      <p:cxnSp>
        <p:nvCxnSpPr>
          <p:cNvPr id="8" name="Přímá spojnice se šipkou 7"/>
          <p:cNvCxnSpPr/>
          <p:nvPr/>
        </p:nvCxnSpPr>
        <p:spPr>
          <a:xfrm flipV="1">
            <a:off x="6588224" y="3501007"/>
            <a:ext cx="221148" cy="432049"/>
          </a:xfrm>
          <a:prstGeom prst="straightConnector1">
            <a:avLst/>
          </a:prstGeom>
          <a:ln w="3492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1506" name="Picture 2"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784" y="4777165"/>
            <a:ext cx="3672408" cy="2080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4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History</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of</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US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a:bodyPr>
          <a:lstStyle/>
          <a:p>
            <a:r>
              <a:rPr lang="cs-CZ" sz="2800" b="1" dirty="0" err="1" smtClean="0">
                <a:latin typeface="Arial" pitchFamily="34" charset="0"/>
                <a:cs typeface="Arial" pitchFamily="34" charset="0"/>
              </a:rPr>
              <a:t>Dussik</a:t>
            </a:r>
            <a:r>
              <a:rPr lang="cs-CZ" sz="2800" b="1" dirty="0" smtClean="0">
                <a:latin typeface="Arial" pitchFamily="34" charset="0"/>
                <a:cs typeface="Arial" pitchFamily="34" charset="0"/>
              </a:rPr>
              <a:t> KT in </a:t>
            </a:r>
            <a:r>
              <a:rPr lang="cs-CZ" sz="2800" b="1" dirty="0" err="1" smtClean="0">
                <a:latin typeface="Arial" pitchFamily="34" charset="0"/>
                <a:cs typeface="Arial" pitchFamily="34" charset="0"/>
              </a:rPr>
              <a:t>Australia</a:t>
            </a:r>
            <a:r>
              <a:rPr lang="cs-CZ" sz="2800" b="1" dirty="0" smtClean="0">
                <a:latin typeface="Arial" pitchFamily="34" charset="0"/>
                <a:cs typeface="Arial" pitchFamily="34" charset="0"/>
              </a:rPr>
              <a:t> in 1941</a:t>
            </a:r>
          </a:p>
          <a:p>
            <a:pPr marL="0" indent="0">
              <a:buNone/>
            </a:pPr>
            <a:r>
              <a:rPr lang="cs-CZ" sz="2800" b="1" dirty="0">
                <a:latin typeface="Arial" pitchFamily="34" charset="0"/>
                <a:cs typeface="Arial" pitchFamily="34" charset="0"/>
              </a:rPr>
              <a:t> </a:t>
            </a:r>
            <a:r>
              <a:rPr lang="cs-CZ" sz="2800" b="1" dirty="0" smtClean="0">
                <a:latin typeface="Arial" pitchFamily="34" charset="0"/>
                <a:cs typeface="Arial" pitchFamily="34" charset="0"/>
              </a:rPr>
              <a:t>   US brain </a:t>
            </a:r>
            <a:r>
              <a:rPr lang="cs-CZ" sz="2800" b="1" dirty="0" err="1" smtClean="0">
                <a:latin typeface="Arial" pitchFamily="34" charset="0"/>
                <a:cs typeface="Arial" pitchFamily="34" charset="0"/>
              </a:rPr>
              <a:t>imaging</a:t>
            </a:r>
            <a:endParaRPr lang="cs-CZ" sz="2800" b="1" dirty="0">
              <a:latin typeface="Arial" pitchFamily="34" charset="0"/>
              <a:cs typeface="Arial" pitchFamily="34" charset="0"/>
            </a:endParaRPr>
          </a:p>
          <a:p>
            <a:r>
              <a:rPr lang="cs-CZ" sz="2800" b="1" dirty="0" err="1" smtClean="0">
                <a:latin typeface="Arial" pitchFamily="34" charset="0"/>
                <a:cs typeface="Arial" pitchFamily="34" charset="0"/>
              </a:rPr>
              <a:t>Keidel</a:t>
            </a:r>
            <a:r>
              <a:rPr lang="cs-CZ" sz="2800" b="1" dirty="0" smtClean="0">
                <a:latin typeface="Arial" pitchFamily="34" charset="0"/>
                <a:cs typeface="Arial" pitchFamily="34" charset="0"/>
              </a:rPr>
              <a:t> WD in </a:t>
            </a:r>
            <a:r>
              <a:rPr lang="cs-CZ" sz="2800" b="1" dirty="0" err="1" smtClean="0">
                <a:latin typeface="Arial" pitchFamily="34" charset="0"/>
                <a:cs typeface="Arial" pitchFamily="34" charset="0"/>
              </a:rPr>
              <a:t>Germany</a:t>
            </a:r>
            <a:r>
              <a:rPr lang="cs-CZ" sz="2800" b="1" dirty="0" smtClean="0">
                <a:latin typeface="Arial" pitchFamily="34" charset="0"/>
                <a:cs typeface="Arial" pitchFamily="34" charset="0"/>
              </a:rPr>
              <a:t> in 1950</a:t>
            </a:r>
          </a:p>
          <a:p>
            <a:pPr marL="0" indent="0">
              <a:buNone/>
            </a:pPr>
            <a:r>
              <a:rPr lang="cs-CZ" sz="2800" b="1" dirty="0" smtClean="0">
                <a:latin typeface="Arial" pitchFamily="34" charset="0"/>
                <a:cs typeface="Arial" pitchFamily="34" charset="0"/>
              </a:rPr>
              <a:t>    US </a:t>
            </a:r>
            <a:r>
              <a:rPr lang="cs-CZ" sz="2800" b="1" dirty="0" err="1" smtClean="0">
                <a:latin typeface="Arial" pitchFamily="34" charset="0"/>
                <a:cs typeface="Arial" pitchFamily="34" charset="0"/>
              </a:rPr>
              <a:t>heart</a:t>
            </a:r>
            <a:r>
              <a:rPr lang="cs-CZ" sz="2800" b="1" dirty="0" smtClean="0">
                <a:latin typeface="Arial" pitchFamily="34" charset="0"/>
                <a:cs typeface="Arial" pitchFamily="34" charset="0"/>
              </a:rPr>
              <a:t> </a:t>
            </a:r>
            <a:r>
              <a:rPr lang="cs-CZ" sz="2800" b="1" dirty="0" err="1" smtClean="0">
                <a:latin typeface="Arial" pitchFamily="34" charset="0"/>
                <a:cs typeface="Arial" pitchFamily="34" charset="0"/>
              </a:rPr>
              <a:t>imaging</a:t>
            </a:r>
            <a:endParaRPr lang="cs-CZ" sz="2800" b="1" dirty="0">
              <a:latin typeface="Arial" pitchFamily="34" charset="0"/>
              <a:cs typeface="Arial" pitchFamily="34" charset="0"/>
            </a:endParaRPr>
          </a:p>
          <a:p>
            <a:endParaRPr lang="en-GB" sz="2800"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9903" y="3429000"/>
            <a:ext cx="4080456" cy="283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4355976" y="6426249"/>
            <a:ext cx="4052713" cy="430887"/>
          </a:xfrm>
          <a:prstGeom prst="rect">
            <a:avLst/>
          </a:prstGeom>
          <a:noFill/>
        </p:spPr>
        <p:txBody>
          <a:bodyPr wrap="none" rtlCol="0">
            <a:spAutoFit/>
          </a:bodyPr>
          <a:lstStyle/>
          <a:p>
            <a:r>
              <a:rPr lang="nl-NL" sz="1100" b="1" dirty="0">
                <a:latin typeface="Arial" pitchFamily="34" charset="0"/>
                <a:cs typeface="Arial" pitchFamily="34" charset="0"/>
              </a:rPr>
              <a:t>J. R. T. C. Roelandt</a:t>
            </a:r>
            <a:r>
              <a:rPr lang="cs-CZ" sz="1100" b="1" dirty="0" smtClean="0">
                <a:latin typeface="Arial" pitchFamily="34" charset="0"/>
                <a:cs typeface="Arial" pitchFamily="34" charset="0"/>
              </a:rPr>
              <a:t>Eur </a:t>
            </a:r>
            <a:r>
              <a:rPr lang="cs-CZ" sz="1100" b="1" dirty="0">
                <a:latin typeface="Arial" pitchFamily="34" charset="0"/>
                <a:cs typeface="Arial" pitchFamily="34" charset="0"/>
              </a:rPr>
              <a:t>J </a:t>
            </a:r>
            <a:r>
              <a:rPr lang="cs-CZ" sz="1100" b="1" dirty="0" err="1">
                <a:latin typeface="Arial" pitchFamily="34" charset="0"/>
                <a:cs typeface="Arial" pitchFamily="34" charset="0"/>
              </a:rPr>
              <a:t>Echocardiography</a:t>
            </a:r>
            <a:r>
              <a:rPr lang="cs-CZ" sz="1100" b="1" dirty="0">
                <a:latin typeface="Arial" pitchFamily="34" charset="0"/>
                <a:cs typeface="Arial" pitchFamily="34" charset="0"/>
              </a:rPr>
              <a:t> (2000) 1, </a:t>
            </a:r>
            <a:r>
              <a:rPr lang="cs-CZ" sz="1100" b="1" dirty="0" smtClean="0">
                <a:latin typeface="Arial" pitchFamily="34" charset="0"/>
                <a:cs typeface="Arial" pitchFamily="34" charset="0"/>
              </a:rPr>
              <a:t>8–11</a:t>
            </a:r>
          </a:p>
          <a:p>
            <a:r>
              <a:rPr lang="cs-CZ" sz="1100" b="1" dirty="0" smtClean="0">
                <a:latin typeface="Arial" pitchFamily="34" charset="0"/>
                <a:cs typeface="Arial" pitchFamily="34" charset="0"/>
              </a:rPr>
              <a:t>www.ob-ultrasound.net/dusikbio.html</a:t>
            </a:r>
            <a:endParaRPr lang="cs-CZ" sz="1100" b="1" dirty="0">
              <a:latin typeface="Arial" pitchFamily="34" charset="0"/>
              <a:cs typeface="Arial" pitchFamily="34" charset="0"/>
            </a:endParaRPr>
          </a:p>
        </p:txBody>
      </p:sp>
    </p:spTree>
    <p:extLst>
      <p:ext uri="{BB962C8B-B14F-4D97-AF65-F5344CB8AC3E}">
        <p14:creationId xmlns:p14="http://schemas.microsoft.com/office/powerpoint/2010/main" val="2560171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845840"/>
            <a:ext cx="8229600" cy="1143000"/>
          </a:xfrm>
        </p:spPr>
        <p:txBody>
          <a:bodyPr>
            <a:normAutofit fontScale="90000"/>
          </a:bodyPr>
          <a:lstStyle/>
          <a:p>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Large</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septal</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defect</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secondary</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to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left</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anterior</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descending</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artery</a:t>
            </a:r>
            <a:r>
              <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occlusion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Bulicka DSK 5.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45573" y="3341704"/>
            <a:ext cx="4454419" cy="3039624"/>
          </a:xfrm>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 name="Bulicka DSK 6.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527284" y="3341588"/>
            <a:ext cx="4581220" cy="3039740"/>
          </a:xfrm>
          <a:prstGeom prst="rect">
            <a:avLst/>
          </a:prstGeom>
        </p:spPr>
      </p:pic>
      <p:cxnSp>
        <p:nvCxnSpPr>
          <p:cNvPr id="9" name="Přímá spojnice se šipkou 8"/>
          <p:cNvCxnSpPr/>
          <p:nvPr/>
        </p:nvCxnSpPr>
        <p:spPr>
          <a:xfrm flipH="1" flipV="1">
            <a:off x="6876256" y="4149081"/>
            <a:ext cx="432048" cy="432048"/>
          </a:xfrm>
          <a:prstGeom prst="straightConnector1">
            <a:avLst/>
          </a:prstGeom>
          <a:ln w="3492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46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p:cMediaNode vol="80000">
                <p:cTn id="18"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718" y="1061864"/>
            <a:ext cx="4357266" cy="1143000"/>
          </a:xfrm>
        </p:spPr>
        <p:txBody>
          <a:bodyPr>
            <a:normAutofit fontScale="90000"/>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Magnetic</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resonance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MRI</a:t>
            </a:r>
            <a:r>
              <a:rPr lang="cs-CZ"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cs-CZ"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0781"/>
            <a:ext cx="4185518" cy="41805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11560" y="6453336"/>
            <a:ext cx="926857" cy="261610"/>
          </a:xfrm>
          <a:prstGeom prst="rect">
            <a:avLst/>
          </a:prstGeom>
          <a:noFill/>
        </p:spPr>
        <p:txBody>
          <a:bodyPr wrap="none" rtlCol="0">
            <a:spAutoFit/>
          </a:bodyPr>
          <a:lstStyle/>
          <a:p>
            <a:r>
              <a:rPr lang="cs-CZ" sz="1100" b="1" dirty="0" err="1" smtClean="0">
                <a:latin typeface="Arial" panose="020B0604020202020204" pitchFamily="34" charset="0"/>
                <a:cs typeface="Arial" panose="020B0604020202020204" pitchFamily="34" charset="0"/>
              </a:rPr>
              <a:t>Wildt</a:t>
            </a:r>
            <a:r>
              <a:rPr lang="cs-CZ" sz="1100" b="1" dirty="0" smtClean="0">
                <a:latin typeface="Arial" panose="020B0604020202020204" pitchFamily="34" charset="0"/>
                <a:cs typeface="Arial" panose="020B0604020202020204" pitchFamily="34" charset="0"/>
              </a:rPr>
              <a:t> </a:t>
            </a:r>
            <a:r>
              <a:rPr lang="cs-CZ" sz="1100" b="1" dirty="0" err="1" smtClean="0">
                <a:latin typeface="Arial" panose="020B0604020202020204" pitchFamily="34" charset="0"/>
                <a:cs typeface="Arial" panose="020B0604020202020204" pitchFamily="34" charset="0"/>
              </a:rPr>
              <a:t>Chris</a:t>
            </a:r>
            <a:endParaRPr lang="cs-CZ" sz="1100" b="1" dirty="0">
              <a:latin typeface="Arial" panose="020B0604020202020204" pitchFamily="34" charset="0"/>
              <a:cs typeface="Arial" panose="020B0604020202020204" pitchFamily="34" charset="0"/>
            </a:endParaRPr>
          </a:p>
        </p:txBody>
      </p:sp>
      <p:pic>
        <p:nvPicPr>
          <p:cNvPr id="1027" name="Picture 3"/>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4610966" y="2604045"/>
            <a:ext cx="4393030" cy="248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Nadpis 1"/>
          <p:cNvSpPr txBox="1">
            <a:spLocks/>
          </p:cNvSpPr>
          <p:nvPr/>
        </p:nvSpPr>
        <p:spPr>
          <a:xfrm>
            <a:off x="4607222" y="1052736"/>
            <a:ext cx="4357266"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sz="32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Computed</a:t>
            </a:r>
            <a:r>
              <a:rPr lang="cs-CZ"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2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tomography</a:t>
            </a:r>
            <a:r>
              <a:rPr lang="cs-CZ" sz="32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CT              </a:t>
            </a:r>
            <a:endParaRPr lang="cs-CZ" sz="32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74715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CT   X   MRI</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aphicFrame>
        <p:nvGraphicFramePr>
          <p:cNvPr id="5" name="Zástupný symbol pro obsah 4"/>
          <p:cNvGraphicFramePr>
            <a:graphicFrameLocks noGrp="1"/>
          </p:cNvGraphicFramePr>
          <p:nvPr>
            <p:ph idx="1"/>
            <p:extLst>
              <p:ext uri="{D42A27DB-BD31-4B8C-83A1-F6EECF244321}">
                <p14:modId xmlns:p14="http://schemas.microsoft.com/office/powerpoint/2010/main" val="614031818"/>
              </p:ext>
            </p:extLst>
          </p:nvPr>
        </p:nvGraphicFramePr>
        <p:xfrm>
          <a:off x="457200" y="1556792"/>
          <a:ext cx="8229600" cy="4709263"/>
        </p:xfrm>
        <a:graphic>
          <a:graphicData uri="http://schemas.openxmlformats.org/drawingml/2006/table">
            <a:tbl>
              <a:tblPr firstRow="1" bandRow="1">
                <a:tableStyleId>{0E3FDE45-AF77-4B5C-9715-49D594BDF05E}</a:tableStyleId>
              </a:tblPr>
              <a:tblGrid>
                <a:gridCol w="4114800"/>
                <a:gridCol w="4114800"/>
              </a:tblGrid>
              <a:tr h="673907">
                <a:tc>
                  <a:txBody>
                    <a:bodyPr/>
                    <a:lstStyle/>
                    <a:p>
                      <a:pPr algn="ctr"/>
                      <a:r>
                        <a:rPr lang="cs-CZ" sz="28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Cadiac</a:t>
                      </a:r>
                      <a:r>
                        <a:rPr lang="cs-CZ"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CT</a:t>
                      </a:r>
                      <a:endPar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tc>
                <a:tc>
                  <a:txBody>
                    <a:bodyPr/>
                    <a:lstStyle/>
                    <a:p>
                      <a:pPr algn="ctr"/>
                      <a:r>
                        <a:rPr lang="cs-CZ" sz="28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Cardiac</a:t>
                      </a:r>
                      <a:r>
                        <a:rPr lang="cs-CZ" sz="28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MRI</a:t>
                      </a:r>
                      <a:endParaRPr lang="en-GB" sz="28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txBody>
                  <a:tcPr/>
                </a:tc>
              </a:tr>
              <a:tr h="674604">
                <a:tc>
                  <a:txBody>
                    <a:bodyPr/>
                    <a:lstStyle/>
                    <a:p>
                      <a:pPr algn="ctr"/>
                      <a:r>
                        <a:rPr lang="cs-CZ" sz="2000" b="1" dirty="0" smtClean="0">
                          <a:latin typeface="Arial" panose="020B0604020202020204" pitchFamily="34" charset="0"/>
                          <a:cs typeface="Arial" panose="020B0604020202020204" pitchFamily="34" charset="0"/>
                        </a:rPr>
                        <a:t>10 </a:t>
                      </a:r>
                      <a:r>
                        <a:rPr lang="cs-CZ" sz="2000" b="1" dirty="0" err="1" smtClean="0">
                          <a:latin typeface="Arial" panose="020B0604020202020204" pitchFamily="34" charset="0"/>
                          <a:cs typeface="Arial" panose="020B0604020202020204" pitchFamily="34" charset="0"/>
                        </a:rPr>
                        <a:t>minutes</a:t>
                      </a:r>
                      <a:r>
                        <a:rPr lang="cs-CZ" sz="2000" b="1" dirty="0" smtClean="0">
                          <a:latin typeface="Arial" panose="020B0604020202020204" pitchFamily="34" charset="0"/>
                          <a:cs typeface="Arial" panose="020B0604020202020204" pitchFamily="34" charset="0"/>
                        </a:rPr>
                        <a:t> </a:t>
                      </a:r>
                      <a:endParaRPr lang="en-GB" sz="2000" b="1" dirty="0">
                        <a:latin typeface="Arial" panose="020B0604020202020204" pitchFamily="34" charset="0"/>
                        <a:cs typeface="Arial" panose="020B0604020202020204" pitchFamily="34" charset="0"/>
                      </a:endParaRPr>
                    </a:p>
                  </a:txBody>
                  <a:tcPr/>
                </a:tc>
                <a:tc>
                  <a:txBody>
                    <a:bodyPr/>
                    <a:lstStyle/>
                    <a:p>
                      <a:pPr algn="ctr"/>
                      <a:r>
                        <a:rPr lang="cs-CZ" sz="2000" b="1" dirty="0" smtClean="0">
                          <a:latin typeface="Arial" panose="020B0604020202020204" pitchFamily="34" charset="0"/>
                          <a:cs typeface="Arial" panose="020B0604020202020204" pitchFamily="34" charset="0"/>
                        </a:rPr>
                        <a:t>30-90 </a:t>
                      </a:r>
                      <a:r>
                        <a:rPr lang="cs-CZ" sz="2000" b="1" dirty="0" err="1" smtClean="0">
                          <a:latin typeface="Arial" panose="020B0604020202020204" pitchFamily="34" charset="0"/>
                          <a:cs typeface="Arial" panose="020B0604020202020204" pitchFamily="34" charset="0"/>
                        </a:rPr>
                        <a:t>minutes</a:t>
                      </a:r>
                      <a:endParaRPr lang="en-GB" sz="2000" b="1" dirty="0">
                        <a:latin typeface="Arial" panose="020B0604020202020204" pitchFamily="34" charset="0"/>
                        <a:cs typeface="Arial" panose="020B0604020202020204" pitchFamily="34" charset="0"/>
                      </a:endParaRPr>
                    </a:p>
                  </a:txBody>
                  <a:tcPr/>
                </a:tc>
              </a:tr>
              <a:tr h="655563">
                <a:tc>
                  <a:txBody>
                    <a:bodyPr/>
                    <a:lstStyle/>
                    <a:p>
                      <a:pPr algn="ctr"/>
                      <a:r>
                        <a:rPr lang="cs-CZ" sz="2000" b="1" dirty="0" smtClean="0">
                          <a:latin typeface="Arial" panose="020B0604020202020204" pitchFamily="34" charset="0"/>
                          <a:cs typeface="Arial" panose="020B0604020202020204" pitchFamily="34" charset="0"/>
                        </a:rPr>
                        <a:t>CPR in</a:t>
                      </a:r>
                      <a:r>
                        <a:rPr lang="cs-CZ" sz="2000" b="1" baseline="0" dirty="0" smtClean="0">
                          <a:latin typeface="Arial" panose="020B0604020202020204" pitchFamily="34" charset="0"/>
                          <a:cs typeface="Arial" panose="020B0604020202020204" pitchFamily="34" charset="0"/>
                        </a:rPr>
                        <a:t> </a:t>
                      </a:r>
                      <a:r>
                        <a:rPr lang="cs-CZ" sz="2000" b="1" baseline="0" dirty="0" err="1" smtClean="0">
                          <a:latin typeface="Arial" panose="020B0604020202020204" pitchFamily="34" charset="0"/>
                          <a:cs typeface="Arial" panose="020B0604020202020204" pitchFamily="34" charset="0"/>
                        </a:rPr>
                        <a:t>the</a:t>
                      </a:r>
                      <a:r>
                        <a:rPr lang="cs-CZ" sz="2000" b="1" baseline="0" dirty="0" smtClean="0">
                          <a:latin typeface="Arial" panose="020B0604020202020204" pitchFamily="34" charset="0"/>
                          <a:cs typeface="Arial" panose="020B0604020202020204" pitchFamily="34" charset="0"/>
                        </a:rPr>
                        <a:t> scanner - </a:t>
                      </a:r>
                      <a:r>
                        <a:rPr lang="cs-CZ" sz="2000" b="1" baseline="0" dirty="0" err="1" smtClean="0">
                          <a:latin typeface="Arial" panose="020B0604020202020204" pitchFamily="34" charset="0"/>
                          <a:cs typeface="Arial" panose="020B0604020202020204" pitchFamily="34" charset="0"/>
                        </a:rPr>
                        <a:t>yes</a:t>
                      </a:r>
                      <a:endParaRPr lang="en-GB" sz="2000" b="1" dirty="0">
                        <a:latin typeface="Arial" panose="020B0604020202020204" pitchFamily="34" charset="0"/>
                        <a:cs typeface="Arial" panose="020B0604020202020204" pitchFamily="34" charset="0"/>
                      </a:endParaRPr>
                    </a:p>
                  </a:txBody>
                  <a:tcPr/>
                </a:tc>
                <a:tc>
                  <a:txBody>
                    <a:bodyPr/>
                    <a:lstStyle/>
                    <a:p>
                      <a:pPr algn="ctr"/>
                      <a:r>
                        <a:rPr lang="cs-CZ" sz="2000" b="1" dirty="0" smtClean="0">
                          <a:latin typeface="Arial" panose="020B0604020202020204" pitchFamily="34" charset="0"/>
                          <a:cs typeface="Arial" panose="020B0604020202020204" pitchFamily="34" charset="0"/>
                        </a:rPr>
                        <a:t>CPR in </a:t>
                      </a:r>
                      <a:r>
                        <a:rPr lang="cs-CZ" sz="2000" b="1" dirty="0" err="1" smtClean="0">
                          <a:latin typeface="Arial" panose="020B0604020202020204" pitchFamily="34" charset="0"/>
                          <a:cs typeface="Arial" panose="020B0604020202020204" pitchFamily="34" charset="0"/>
                        </a:rPr>
                        <a:t>the</a:t>
                      </a:r>
                      <a:r>
                        <a:rPr lang="cs-CZ" sz="2000" b="1" dirty="0" smtClean="0">
                          <a:latin typeface="Arial" panose="020B0604020202020204" pitchFamily="34" charset="0"/>
                          <a:cs typeface="Arial" panose="020B0604020202020204" pitchFamily="34" charset="0"/>
                        </a:rPr>
                        <a:t> scanner - </a:t>
                      </a:r>
                      <a:r>
                        <a:rPr lang="cs-CZ" sz="2000" b="1" dirty="0" err="1" smtClean="0">
                          <a:latin typeface="Arial" panose="020B0604020202020204" pitchFamily="34" charset="0"/>
                          <a:cs typeface="Arial" panose="020B0604020202020204" pitchFamily="34" charset="0"/>
                        </a:rPr>
                        <a:t>never</a:t>
                      </a:r>
                      <a:endParaRPr lang="en-GB" sz="2000" b="1" dirty="0">
                        <a:latin typeface="Arial" panose="020B0604020202020204" pitchFamily="34" charset="0"/>
                        <a:cs typeface="Arial" panose="020B0604020202020204" pitchFamily="34" charset="0"/>
                      </a:endParaRPr>
                    </a:p>
                  </a:txBody>
                  <a:tcPr/>
                </a:tc>
              </a:tr>
              <a:tr h="655563">
                <a:tc>
                  <a:txBody>
                    <a:bodyPr/>
                    <a:lstStyle/>
                    <a:p>
                      <a:pPr algn="ctr"/>
                      <a:r>
                        <a:rPr lang="cs-CZ" sz="2000" b="1" dirty="0" err="1" smtClean="0">
                          <a:latin typeface="Arial" panose="020B0604020202020204" pitchFamily="34" charset="0"/>
                          <a:cs typeface="Arial" panose="020B0604020202020204" pitchFamily="34" charset="0"/>
                        </a:rPr>
                        <a:t>Radiation</a:t>
                      </a:r>
                      <a:r>
                        <a:rPr lang="cs-CZ" sz="2000" b="1" dirty="0" smtClean="0">
                          <a:latin typeface="Arial" panose="020B0604020202020204" pitchFamily="34" charset="0"/>
                          <a:cs typeface="Arial" panose="020B0604020202020204" pitchFamily="34" charset="0"/>
                        </a:rPr>
                        <a:t> - </a:t>
                      </a:r>
                      <a:r>
                        <a:rPr lang="cs-CZ" sz="2000" b="1" dirty="0" err="1" smtClean="0">
                          <a:latin typeface="Arial" panose="020B0604020202020204" pitchFamily="34" charset="0"/>
                          <a:cs typeface="Arial" panose="020B0604020202020204" pitchFamily="34" charset="0"/>
                        </a:rPr>
                        <a:t>yes</a:t>
                      </a:r>
                      <a:endParaRPr lang="en-GB" sz="2000" b="1" dirty="0">
                        <a:latin typeface="Arial" panose="020B0604020202020204" pitchFamily="34" charset="0"/>
                        <a:cs typeface="Arial" panose="020B0604020202020204" pitchFamily="34" charset="0"/>
                      </a:endParaRPr>
                    </a:p>
                  </a:txBody>
                  <a:tcPr/>
                </a:tc>
                <a:tc>
                  <a:txBody>
                    <a:bodyPr/>
                    <a:lstStyle/>
                    <a:p>
                      <a:pPr algn="ctr"/>
                      <a:r>
                        <a:rPr lang="cs-CZ" sz="2000" b="1" dirty="0" err="1" smtClean="0">
                          <a:latin typeface="Arial" panose="020B0604020202020204" pitchFamily="34" charset="0"/>
                          <a:cs typeface="Arial" panose="020B0604020202020204" pitchFamily="34" charset="0"/>
                        </a:rPr>
                        <a:t>Radiation</a:t>
                      </a:r>
                      <a:r>
                        <a:rPr lang="cs-CZ" sz="2000" b="1" baseline="0" dirty="0" smtClean="0">
                          <a:latin typeface="Arial" panose="020B0604020202020204" pitchFamily="34" charset="0"/>
                          <a:cs typeface="Arial" panose="020B0604020202020204" pitchFamily="34" charset="0"/>
                        </a:rPr>
                        <a:t> – no - </a:t>
                      </a:r>
                      <a:r>
                        <a:rPr lang="cs-CZ" sz="2000" b="1" baseline="0" dirty="0" err="1" smtClean="0">
                          <a:latin typeface="Arial" panose="020B0604020202020204" pitchFamily="34" charset="0"/>
                          <a:cs typeface="Arial" panose="020B0604020202020204" pitchFamily="34" charset="0"/>
                        </a:rPr>
                        <a:t>safe</a:t>
                      </a:r>
                      <a:endParaRPr lang="en-GB" sz="2000" b="1" dirty="0">
                        <a:latin typeface="Arial" panose="020B0604020202020204" pitchFamily="34" charset="0"/>
                        <a:cs typeface="Arial" panose="020B0604020202020204" pitchFamily="34" charset="0"/>
                      </a:endParaRPr>
                    </a:p>
                  </a:txBody>
                  <a:tcPr/>
                </a:tc>
              </a:tr>
              <a:tr h="655563">
                <a:tc>
                  <a:txBody>
                    <a:bodyPr/>
                    <a:lstStyle/>
                    <a:p>
                      <a:pPr algn="ctr"/>
                      <a:r>
                        <a:rPr lang="cs-CZ" sz="2000" b="1" dirty="0" err="1" smtClean="0">
                          <a:latin typeface="Arial" panose="020B0604020202020204" pitchFamily="34" charset="0"/>
                          <a:cs typeface="Arial" panose="020B0604020202020204" pitchFamily="34" charset="0"/>
                        </a:rPr>
                        <a:t>Contrast</a:t>
                      </a:r>
                      <a:r>
                        <a:rPr lang="cs-CZ" sz="2000" b="1" dirty="0" smtClean="0">
                          <a:latin typeface="Arial" panose="020B0604020202020204" pitchFamily="34" charset="0"/>
                          <a:cs typeface="Arial" panose="020B0604020202020204" pitchFamily="34" charset="0"/>
                        </a:rPr>
                        <a:t> agent – </a:t>
                      </a:r>
                      <a:r>
                        <a:rPr lang="cs-CZ" sz="2000" b="1" dirty="0" err="1" smtClean="0">
                          <a:latin typeface="Arial" panose="020B0604020202020204" pitchFamily="34" charset="0"/>
                          <a:cs typeface="Arial" panose="020B0604020202020204" pitchFamily="34" charset="0"/>
                        </a:rPr>
                        <a:t>required</a:t>
                      </a:r>
                      <a:r>
                        <a:rPr lang="cs-CZ" sz="2000" b="1" dirty="0" smtClean="0">
                          <a:latin typeface="Arial" panose="020B0604020202020204" pitchFamily="34" charset="0"/>
                          <a:cs typeface="Arial" panose="020B0604020202020204" pitchFamily="34" charset="0"/>
                        </a:rPr>
                        <a:t> (risk)</a:t>
                      </a:r>
                      <a:endParaRPr lang="en-GB" sz="2000" b="1" dirty="0">
                        <a:latin typeface="Arial" panose="020B0604020202020204" pitchFamily="34" charset="0"/>
                        <a:cs typeface="Arial" panose="020B0604020202020204" pitchFamily="34" charset="0"/>
                      </a:endParaRPr>
                    </a:p>
                  </a:txBody>
                  <a:tcPr/>
                </a:tc>
                <a:tc>
                  <a:txBody>
                    <a:bodyPr/>
                    <a:lstStyle/>
                    <a:p>
                      <a:pPr algn="ctr"/>
                      <a:r>
                        <a:rPr lang="cs-CZ" sz="2000" b="1" dirty="0" err="1" smtClean="0">
                          <a:latin typeface="Arial" panose="020B0604020202020204" pitchFamily="34" charset="0"/>
                          <a:cs typeface="Arial" panose="020B0604020202020204" pitchFamily="34" charset="0"/>
                        </a:rPr>
                        <a:t>Contrast</a:t>
                      </a:r>
                      <a:r>
                        <a:rPr lang="cs-CZ" sz="2000" b="1" dirty="0" smtClean="0">
                          <a:latin typeface="Arial" panose="020B0604020202020204" pitchFamily="34" charset="0"/>
                          <a:cs typeface="Arial" panose="020B0604020202020204" pitchFamily="34" charset="0"/>
                        </a:rPr>
                        <a:t> agent – 60% (</a:t>
                      </a:r>
                      <a:r>
                        <a:rPr lang="cs-CZ" sz="2000" b="1" dirty="0" err="1" smtClean="0">
                          <a:latin typeface="Arial" panose="020B0604020202020204" pitchFamily="34" charset="0"/>
                          <a:cs typeface="Arial" panose="020B0604020202020204" pitchFamily="34" charset="0"/>
                        </a:rPr>
                        <a:t>safe</a:t>
                      </a:r>
                      <a:r>
                        <a:rPr lang="cs-CZ" sz="2000" b="1" dirty="0" smtClean="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a:txBody>
                  <a:tcPr/>
                </a:tc>
              </a:tr>
              <a:tr h="911757">
                <a:tc>
                  <a:txBody>
                    <a:bodyPr/>
                    <a:lstStyle/>
                    <a:p>
                      <a:pPr algn="ctr"/>
                      <a:r>
                        <a:rPr lang="cs-CZ" sz="2000" b="1" dirty="0" err="1" smtClean="0">
                          <a:latin typeface="Arial" panose="020B0604020202020204" pitchFamily="34" charset="0"/>
                          <a:cs typeface="Arial" panose="020B0604020202020204" pitchFamily="34" charset="0"/>
                        </a:rPr>
                        <a:t>Space</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resolution</a:t>
                      </a:r>
                      <a:r>
                        <a:rPr lang="cs-CZ" sz="2000" b="1" baseline="0" dirty="0" smtClean="0">
                          <a:latin typeface="Arial" panose="020B0604020202020204" pitchFamily="34" charset="0"/>
                          <a:cs typeface="Arial" panose="020B0604020202020204" pitchFamily="34" charset="0"/>
                        </a:rPr>
                        <a:t> &lt; 1 mm</a:t>
                      </a:r>
                      <a:endParaRPr lang="en-GB" sz="2000" b="1" dirty="0">
                        <a:latin typeface="Arial" panose="020B0604020202020204" pitchFamily="34" charset="0"/>
                        <a:cs typeface="Arial" panose="020B0604020202020204" pitchFamily="34" charset="0"/>
                      </a:endParaRPr>
                    </a:p>
                  </a:txBody>
                  <a:tcPr/>
                </a:tc>
                <a:tc>
                  <a:txBody>
                    <a:bodyPr/>
                    <a:lstStyle/>
                    <a:p>
                      <a:pPr algn="ctr"/>
                      <a:r>
                        <a:rPr lang="cs-CZ" sz="2000" b="1" baseline="0" dirty="0" err="1" smtClean="0">
                          <a:latin typeface="Arial" panose="020B0604020202020204" pitchFamily="34" charset="0"/>
                          <a:cs typeface="Arial" panose="020B0604020202020204" pitchFamily="34" charset="0"/>
                        </a:rPr>
                        <a:t>Space</a:t>
                      </a:r>
                      <a:r>
                        <a:rPr lang="cs-CZ" sz="2000" b="1" baseline="0" dirty="0" smtClean="0">
                          <a:latin typeface="Arial" panose="020B0604020202020204" pitchFamily="34" charset="0"/>
                          <a:cs typeface="Arial" panose="020B0604020202020204" pitchFamily="34" charset="0"/>
                        </a:rPr>
                        <a:t> </a:t>
                      </a:r>
                      <a:r>
                        <a:rPr lang="cs-CZ" sz="2000" b="1" baseline="0" dirty="0" err="1" smtClean="0">
                          <a:latin typeface="Arial" panose="020B0604020202020204" pitchFamily="34" charset="0"/>
                          <a:cs typeface="Arial" panose="020B0604020202020204" pitchFamily="34" charset="0"/>
                        </a:rPr>
                        <a:t>resolution</a:t>
                      </a:r>
                      <a:r>
                        <a:rPr lang="cs-CZ" sz="2000" b="1" baseline="0" dirty="0" smtClean="0">
                          <a:latin typeface="Arial" panose="020B0604020202020204" pitchFamily="34" charset="0"/>
                          <a:cs typeface="Arial" panose="020B0604020202020204" pitchFamily="34" charset="0"/>
                        </a:rPr>
                        <a:t> &lt; 1 mm </a:t>
                      </a:r>
                      <a:endParaRPr lang="en-GB" sz="2000" b="1" dirty="0">
                        <a:latin typeface="Arial" panose="020B0604020202020204" pitchFamily="34" charset="0"/>
                        <a:cs typeface="Arial" panose="020B0604020202020204" pitchFamily="34" charset="0"/>
                      </a:endParaRPr>
                    </a:p>
                  </a:txBody>
                  <a:tcPr/>
                </a:tc>
              </a:tr>
              <a:tr h="482306">
                <a:tc>
                  <a:txBody>
                    <a:bodyPr/>
                    <a:lstStyle/>
                    <a:p>
                      <a:pPr algn="ctr"/>
                      <a:r>
                        <a:rPr lang="cs-CZ" sz="2000" b="1" dirty="0" err="1" smtClean="0">
                          <a:latin typeface="Arial" panose="020B0604020202020204" pitchFamily="34" charset="0"/>
                          <a:cs typeface="Arial" panose="020B0604020202020204" pitchFamily="34" charset="0"/>
                        </a:rPr>
                        <a:t>Tissue</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characteristic</a:t>
                      </a:r>
                      <a:r>
                        <a:rPr lang="cs-CZ" sz="2000" b="1" baseline="0" dirty="0" smtClean="0">
                          <a:latin typeface="Arial" panose="020B0604020202020204" pitchFamily="34" charset="0"/>
                          <a:cs typeface="Arial" panose="020B0604020202020204" pitchFamily="34" charset="0"/>
                        </a:rPr>
                        <a:t> - limited</a:t>
                      </a:r>
                      <a:endParaRPr lang="en-GB" sz="2000" b="1" dirty="0">
                        <a:latin typeface="Arial" panose="020B0604020202020204" pitchFamily="34" charset="0"/>
                        <a:cs typeface="Arial" panose="020B060402020202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2000" b="1" dirty="0" err="1" smtClean="0">
                          <a:latin typeface="Arial" panose="020B0604020202020204" pitchFamily="34" charset="0"/>
                          <a:cs typeface="Arial" panose="020B0604020202020204" pitchFamily="34" charset="0"/>
                        </a:rPr>
                        <a:t>Tissue</a:t>
                      </a:r>
                      <a:r>
                        <a:rPr lang="cs-CZ" sz="2000" b="1" baseline="0" dirty="0" smtClean="0">
                          <a:latin typeface="Arial" panose="020B0604020202020204" pitchFamily="34" charset="0"/>
                          <a:cs typeface="Arial" panose="020B0604020202020204" pitchFamily="34" charset="0"/>
                        </a:rPr>
                        <a:t> </a:t>
                      </a:r>
                      <a:r>
                        <a:rPr lang="cs-CZ" sz="2000" b="1" baseline="0" dirty="0" err="1" smtClean="0">
                          <a:latin typeface="Arial" panose="020B0604020202020204" pitchFamily="34" charset="0"/>
                          <a:cs typeface="Arial" panose="020B0604020202020204" pitchFamily="34" charset="0"/>
                        </a:rPr>
                        <a:t>characteristic</a:t>
                      </a:r>
                      <a:r>
                        <a:rPr lang="cs-CZ" sz="2000" b="1" baseline="0" dirty="0" smtClean="0">
                          <a:latin typeface="Arial" panose="020B0604020202020204" pitchFamily="34" charset="0"/>
                          <a:cs typeface="Arial" panose="020B0604020202020204" pitchFamily="34" charset="0"/>
                        </a:rPr>
                        <a:t> - </a:t>
                      </a:r>
                      <a:r>
                        <a:rPr lang="cs-CZ" sz="2000" b="1" baseline="0" dirty="0" err="1" smtClean="0">
                          <a:latin typeface="Arial" panose="020B0604020202020204" pitchFamily="34" charset="0"/>
                          <a:cs typeface="Arial" panose="020B0604020202020204" pitchFamily="34" charset="0"/>
                        </a:rPr>
                        <a:t>perfect</a:t>
                      </a:r>
                      <a:endParaRPr lang="en-GB" sz="2000" b="1" dirty="0">
                        <a:latin typeface="Arial" panose="020B0604020202020204" pitchFamily="34" charset="0"/>
                        <a:cs typeface="Arial" panose="020B0604020202020204" pitchFamily="34" charset="0"/>
                      </a:endParaRPr>
                    </a:p>
                  </a:txBody>
                  <a:tcPr/>
                </a:tc>
              </a:tr>
            </a:tbl>
          </a:graphicData>
        </a:graphic>
      </p:graphicFrame>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886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7641308" y="6623774"/>
            <a:ext cx="1539204" cy="261610"/>
          </a:xfrm>
          <a:prstGeom prst="rect">
            <a:avLst/>
          </a:prstGeom>
          <a:noFill/>
        </p:spPr>
        <p:txBody>
          <a:bodyPr wrap="none" rtlCol="0">
            <a:spAutoFit/>
          </a:bodyPr>
          <a:lstStyle/>
          <a:p>
            <a:r>
              <a:rPr lang="cs-CZ" sz="1100" b="1" dirty="0" smtClean="0">
                <a:latin typeface="Arial" panose="020B0604020202020204" pitchFamily="34" charset="0"/>
                <a:cs typeface="Arial" panose="020B0604020202020204" pitchFamily="34" charset="0"/>
              </a:rPr>
              <a:t>Lang e al. JCVI 2015</a:t>
            </a:r>
            <a:endParaRPr lang="cs-CZ" sz="1100" b="1" dirty="0">
              <a:latin typeface="Arial" panose="020B0604020202020204" pitchFamily="34" charset="0"/>
              <a:cs typeface="Arial" panose="020B0604020202020204" pitchFamily="34" charset="0"/>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5" y="2"/>
            <a:ext cx="1547665" cy="78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563888" y="4366866"/>
            <a:ext cx="2400224" cy="2429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1777610"/>
            <a:ext cx="4968552" cy="2566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971600" y="692696"/>
            <a:ext cx="7789822" cy="1143000"/>
          </a:xfrm>
        </p:spPr>
        <p:txBody>
          <a:bodyPr>
            <a:normAutofit fontScale="90000"/>
          </a:bodyPr>
          <a:lstStyle/>
          <a:p>
            <a:r>
              <a:rPr lang="cs-CZ" sz="40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Computed</a:t>
            </a:r>
            <a:r>
              <a:rPr lang="cs-CZ"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40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tomography</a:t>
            </a:r>
            <a:r>
              <a:rPr lang="cs-CZ"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CT</a:t>
            </a:r>
            <a:br>
              <a:rPr lang="cs-CZ"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sz="40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Aortic</a:t>
            </a:r>
            <a:r>
              <a:rPr lang="cs-CZ"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40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root</a:t>
            </a:r>
            <a:r>
              <a:rPr lang="cs-CZ" sz="40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40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size</a:t>
            </a:r>
            <a:endParaRPr lang="cs-CZ" sz="40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668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7384"/>
            <a:ext cx="7488832" cy="1143000"/>
          </a:xfrm>
        </p:spPr>
        <p:txBody>
          <a:bodyPr>
            <a:normAutofit fontScale="90000"/>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Native</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MRI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Aortic</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root</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size</a:t>
            </a:r>
            <a:endParaRPr lang="cs-CZ" sz="3600" b="1" dirty="0">
              <a:solidFill>
                <a:srgbClr val="C00000"/>
              </a:solidFill>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Zástupný symbol pro obsah 7"/>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9512" y="1052736"/>
            <a:ext cx="2844000" cy="2736304"/>
          </a:xfrm>
        </p:spPr>
      </p:pic>
      <p:pic>
        <p:nvPicPr>
          <p:cNvPr id="11" name="Obrázek 10"/>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960248" y="1053040"/>
            <a:ext cx="2844000" cy="2736000"/>
          </a:xfrm>
          <a:prstGeom prst="rect">
            <a:avLst/>
          </a:prstGeom>
        </p:spPr>
      </p:pic>
      <p:pic>
        <p:nvPicPr>
          <p:cNvPr id="12" name="Obrázek 11"/>
          <p:cNvPicPr>
            <a:picLocks/>
          </p:cNvPicPr>
          <p:nvPr/>
        </p:nvPicPr>
        <p:blipFill>
          <a:blip r:embed="rId5">
            <a:extLst>
              <a:ext uri="{28A0092B-C50C-407E-A947-70E740481C1C}">
                <a14:useLocalDpi xmlns:a14="http://schemas.microsoft.com/office/drawing/2010/main" val="0"/>
              </a:ext>
            </a:extLst>
          </a:blip>
          <a:stretch>
            <a:fillRect/>
          </a:stretch>
        </p:blipFill>
        <p:spPr>
          <a:xfrm>
            <a:off x="2160048" y="3967826"/>
            <a:ext cx="2844000" cy="2844000"/>
          </a:xfrm>
          <a:prstGeom prst="rect">
            <a:avLst/>
          </a:prstGeom>
        </p:spPr>
      </p:pic>
      <p:pic>
        <p:nvPicPr>
          <p:cNvPr id="13" name="Obrázek 12"/>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904464" y="3969376"/>
            <a:ext cx="3132032" cy="2844000"/>
          </a:xfrm>
          <a:prstGeom prst="rect">
            <a:avLst/>
          </a:prstGeom>
          <a:ln w="79375">
            <a:solidFill>
              <a:srgbClr val="C00000"/>
            </a:solidFill>
          </a:ln>
        </p:spPr>
      </p:pic>
      <p:cxnSp>
        <p:nvCxnSpPr>
          <p:cNvPr id="15" name="Přímá spojnice se šipkou 14"/>
          <p:cNvCxnSpPr/>
          <p:nvPr/>
        </p:nvCxnSpPr>
        <p:spPr>
          <a:xfrm>
            <a:off x="2160048" y="3140968"/>
            <a:ext cx="1043800" cy="792088"/>
          </a:xfrm>
          <a:prstGeom prst="straightConnector1">
            <a:avLst/>
          </a:prstGeom>
          <a:ln w="12382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a:off x="3203848" y="3140968"/>
            <a:ext cx="1043800" cy="792088"/>
          </a:xfrm>
          <a:prstGeom prst="straightConnector1">
            <a:avLst/>
          </a:prstGeom>
          <a:ln w="123825">
            <a:solidFill>
              <a:srgbClr val="C00000"/>
            </a:solidFill>
            <a:tailEnd type="arrow"/>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cxnSp>
      <p:sp>
        <p:nvSpPr>
          <p:cNvPr id="17" name="Kříž 16"/>
          <p:cNvSpPr/>
          <p:nvPr/>
        </p:nvSpPr>
        <p:spPr>
          <a:xfrm>
            <a:off x="3275856" y="2564904"/>
            <a:ext cx="432048" cy="432048"/>
          </a:xfrm>
          <a:prstGeom prst="plus">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8" name="TextovéPole 17"/>
          <p:cNvSpPr txBox="1"/>
          <p:nvPr/>
        </p:nvSpPr>
        <p:spPr>
          <a:xfrm>
            <a:off x="5076056" y="4725144"/>
            <a:ext cx="784189" cy="1323439"/>
          </a:xfrm>
          <a:prstGeom prst="rect">
            <a:avLst/>
          </a:prstGeom>
          <a:noFill/>
        </p:spPr>
        <p:txBody>
          <a:bodyPr wrap="none" rtlCol="0">
            <a:spAutoFit/>
          </a:bodyPr>
          <a:lstStyle/>
          <a:p>
            <a:r>
              <a:rPr lang="cs-CZ" sz="8000" b="1" dirty="0" smtClean="0">
                <a:solidFill>
                  <a:srgbClr val="C00000"/>
                </a:solidFill>
                <a:latin typeface="Arial" panose="020B0604020202020204" pitchFamily="34" charset="0"/>
                <a:cs typeface="Arial" panose="020B0604020202020204" pitchFamily="34" charset="0"/>
              </a:rPr>
              <a:t>=</a:t>
            </a:r>
            <a:endParaRPr lang="cs-CZ" sz="8000" b="1" dirty="0">
              <a:solidFill>
                <a:srgbClr val="C00000"/>
              </a:solidFill>
              <a:latin typeface="Arial" panose="020B0604020202020204" pitchFamily="34" charset="0"/>
              <a:cs typeface="Arial" panose="020B0604020202020204" pitchFamily="34" charset="0"/>
            </a:endParaRPr>
          </a:p>
        </p:txBody>
      </p:sp>
      <p:pic>
        <p:nvPicPr>
          <p:cNvPr id="14" name="Picture 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Image result for léka&amp;rcaron;ská fakulta hradec králové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3755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27584" y="2059107"/>
            <a:ext cx="2945978" cy="4654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6660232" y="6594188"/>
            <a:ext cx="2880320" cy="276999"/>
          </a:xfrm>
          <a:prstGeom prst="rect">
            <a:avLst/>
          </a:prstGeom>
          <a:noFill/>
        </p:spPr>
        <p:txBody>
          <a:bodyPr wrap="square" rtlCol="0">
            <a:spAutoFit/>
          </a:bodyPr>
          <a:lstStyle/>
          <a:p>
            <a:r>
              <a:rPr lang="cs-CZ" sz="1200" b="1" dirty="0" err="1" smtClean="0">
                <a:latin typeface="Arial" panose="020B0604020202020204" pitchFamily="34" charset="0"/>
                <a:cs typeface="Arial" panose="020B0604020202020204" pitchFamily="34" charset="0"/>
              </a:rPr>
              <a:t>Achenbach</a:t>
            </a:r>
            <a:r>
              <a:rPr lang="cs-CZ" sz="1200" b="1" dirty="0" smtClean="0">
                <a:latin typeface="Arial" panose="020B0604020202020204" pitchFamily="34" charset="0"/>
                <a:cs typeface="Arial" panose="020B0604020202020204" pitchFamily="34" charset="0"/>
              </a:rPr>
              <a:t>, JACC </a:t>
            </a:r>
            <a:r>
              <a:rPr lang="cs-CZ" sz="1200" b="1" dirty="0" err="1" smtClean="0">
                <a:latin typeface="Arial" panose="020B0604020202020204" pitchFamily="34" charset="0"/>
                <a:cs typeface="Arial" panose="020B0604020202020204" pitchFamily="34" charset="0"/>
              </a:rPr>
              <a:t>Imaging</a:t>
            </a:r>
            <a:r>
              <a:rPr lang="cs-CZ" sz="1200" b="1" dirty="0" smtClean="0">
                <a:latin typeface="Arial" panose="020B0604020202020204" pitchFamily="34" charset="0"/>
                <a:cs typeface="Arial" panose="020B0604020202020204" pitchFamily="34" charset="0"/>
              </a:rPr>
              <a:t> 2011</a:t>
            </a:r>
            <a:endParaRPr lang="cs-CZ" sz="1200" b="1" dirty="0">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470584"/>
            <a:ext cx="3989793" cy="3550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251520" y="1412776"/>
            <a:ext cx="8295679" cy="677108"/>
          </a:xfrm>
          <a:prstGeom prst="rect">
            <a:avLst/>
          </a:prstGeom>
          <a:noFill/>
        </p:spPr>
        <p:txBody>
          <a:bodyPr wrap="square" rtlCol="0">
            <a:spAutoFit/>
          </a:bodyPr>
          <a:lstStyle/>
          <a:p>
            <a:r>
              <a:rPr lang="cs-CZ" b="1" dirty="0" smtClean="0">
                <a:latin typeface="Arial" panose="020B0604020202020204" pitchFamily="34" charset="0"/>
                <a:cs typeface="Arial" panose="020B0604020202020204" pitchFamily="34" charset="0"/>
              </a:rPr>
              <a:t>               </a:t>
            </a:r>
            <a:r>
              <a:rPr lang="cs-CZ" sz="2000" b="1" dirty="0" err="1" smtClean="0">
                <a:solidFill>
                  <a:schemeClr val="tx2">
                    <a:lumMod val="60000"/>
                    <a:lumOff val="40000"/>
                  </a:schemeClr>
                </a:solidFill>
                <a:latin typeface="Arial" panose="020B0604020202020204" pitchFamily="34" charset="0"/>
                <a:cs typeface="Arial" panose="020B0604020202020204" pitchFamily="34" charset="0"/>
              </a:rPr>
              <a:t>Normal</a:t>
            </a:r>
            <a:r>
              <a:rPr lang="cs-CZ" sz="2000" b="1" dirty="0" smtClean="0">
                <a:solidFill>
                  <a:schemeClr val="tx2">
                    <a:lumMod val="60000"/>
                    <a:lumOff val="40000"/>
                  </a:schemeClr>
                </a:solidFill>
                <a:latin typeface="Arial" panose="020B0604020202020204" pitchFamily="34" charset="0"/>
                <a:cs typeface="Arial" panose="020B0604020202020204" pitchFamily="34" charset="0"/>
              </a:rPr>
              <a:t> </a:t>
            </a:r>
            <a:r>
              <a:rPr lang="cs-CZ" sz="2000" b="1" dirty="0" err="1" smtClean="0">
                <a:solidFill>
                  <a:schemeClr val="tx2">
                    <a:lumMod val="60000"/>
                    <a:lumOff val="40000"/>
                  </a:schemeClr>
                </a:solidFill>
                <a:latin typeface="Arial" panose="020B0604020202020204" pitchFamily="34" charset="0"/>
                <a:cs typeface="Arial" panose="020B0604020202020204" pitchFamily="34" charset="0"/>
              </a:rPr>
              <a:t>finding</a:t>
            </a:r>
            <a:r>
              <a:rPr lang="cs-CZ" sz="2000" b="1" dirty="0" smtClean="0">
                <a:solidFill>
                  <a:schemeClr val="tx2">
                    <a:lumMod val="60000"/>
                    <a:lumOff val="40000"/>
                  </a:schemeClr>
                </a:solidFill>
                <a:latin typeface="Arial" panose="020B0604020202020204" pitchFamily="34" charset="0"/>
                <a:cs typeface="Arial" panose="020B0604020202020204" pitchFamily="34" charset="0"/>
              </a:rPr>
              <a:t>                            Severe LAD </a:t>
            </a:r>
            <a:r>
              <a:rPr lang="cs-CZ" sz="2000" b="1" dirty="0" err="1" smtClean="0">
                <a:solidFill>
                  <a:schemeClr val="tx2">
                    <a:lumMod val="60000"/>
                    <a:lumOff val="40000"/>
                  </a:schemeClr>
                </a:solidFill>
                <a:latin typeface="Arial" panose="020B0604020202020204" pitchFamily="34" charset="0"/>
                <a:cs typeface="Arial" panose="020B0604020202020204" pitchFamily="34" charset="0"/>
              </a:rPr>
              <a:t>stenosis</a:t>
            </a:r>
            <a:endParaRPr lang="cs-CZ" sz="2000" b="1" dirty="0" smtClean="0">
              <a:solidFill>
                <a:schemeClr val="tx2">
                  <a:lumMod val="60000"/>
                  <a:lumOff val="40000"/>
                </a:schemeClr>
              </a:solidFill>
              <a:latin typeface="Arial" panose="020B0604020202020204" pitchFamily="34" charset="0"/>
              <a:cs typeface="Arial" panose="020B0604020202020204" pitchFamily="34" charset="0"/>
            </a:endParaRPr>
          </a:p>
          <a:p>
            <a:r>
              <a:rPr lang="cs-CZ" b="1" dirty="0" smtClean="0">
                <a:latin typeface="Arial" panose="020B0604020202020204" pitchFamily="34" charset="0"/>
                <a:cs typeface="Arial" panose="020B0604020202020204" pitchFamily="34" charset="0"/>
              </a:rPr>
              <a:t>  </a:t>
            </a:r>
            <a:r>
              <a:rPr lang="cs-CZ" b="1" dirty="0" err="1" smtClean="0">
                <a:latin typeface="Arial" panose="020B0604020202020204" pitchFamily="34" charset="0"/>
                <a:cs typeface="Arial" panose="020B0604020202020204" pitchFamily="34" charset="0"/>
              </a:rPr>
              <a:t>Female</a:t>
            </a:r>
            <a:r>
              <a:rPr lang="cs-CZ" b="1" dirty="0" smtClean="0">
                <a:latin typeface="Arial" panose="020B0604020202020204" pitchFamily="34" charset="0"/>
                <a:cs typeface="Arial" panose="020B0604020202020204" pitchFamily="34" charset="0"/>
              </a:rPr>
              <a:t> 54 kg, HR 56/min, 0.87 </a:t>
            </a:r>
            <a:r>
              <a:rPr lang="cs-CZ" b="1" dirty="0" err="1" smtClean="0">
                <a:latin typeface="Arial" panose="020B0604020202020204" pitchFamily="34" charset="0"/>
                <a:cs typeface="Arial" panose="020B0604020202020204" pitchFamily="34" charset="0"/>
              </a:rPr>
              <a:t>mSv</a:t>
            </a:r>
            <a:r>
              <a:rPr lang="cs-CZ" b="1" dirty="0" smtClean="0">
                <a:latin typeface="Arial" panose="020B0604020202020204" pitchFamily="34" charset="0"/>
                <a:cs typeface="Arial" panose="020B0604020202020204" pitchFamily="34" charset="0"/>
              </a:rPr>
              <a:t>           Male 98 kg, HR 54/min 0.81 </a:t>
            </a:r>
            <a:r>
              <a:rPr lang="cs-CZ" b="1" dirty="0" err="1" smtClean="0">
                <a:latin typeface="Arial" panose="020B0604020202020204" pitchFamily="34" charset="0"/>
                <a:cs typeface="Arial" panose="020B0604020202020204" pitchFamily="34" charset="0"/>
              </a:rPr>
              <a:t>mSv</a:t>
            </a:r>
            <a:endParaRPr lang="cs-CZ" b="1" dirty="0">
              <a:latin typeface="Arial" panose="020B0604020202020204" pitchFamily="34" charset="0"/>
              <a:cs typeface="Arial" panose="020B0604020202020204" pitchFamily="34" charset="0"/>
            </a:endParaRPr>
          </a:p>
        </p:txBody>
      </p:sp>
      <p:sp>
        <p:nvSpPr>
          <p:cNvPr id="2" name="Nadpis 1"/>
          <p:cNvSpPr>
            <a:spLocks noGrp="1"/>
          </p:cNvSpPr>
          <p:nvPr>
            <p:ph type="title"/>
          </p:nvPr>
        </p:nvSpPr>
        <p:spPr>
          <a:xfrm>
            <a:off x="899592" y="341784"/>
            <a:ext cx="7488832" cy="1143000"/>
          </a:xfrm>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coronary</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angiography</a:t>
            </a:r>
            <a:endPar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7164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629816"/>
            <a:ext cx="8229600" cy="1143000"/>
          </a:xfrm>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MR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coronary</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angiography</a:t>
            </a:r>
            <a:endPar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11" descr="JANOUSOVA_MARCELA"/>
          <p:cNvPicPr>
            <a:picLocks noGrp="1" noChangeAspect="1" noChangeArrowheads="1"/>
          </p:cNvPicPr>
          <p:nvPr>
            <p:ph idx="1"/>
          </p:nvPr>
        </p:nvPicPr>
        <p:blipFill>
          <a:blip r:embed="rId3" cstate="print"/>
          <a:srcRect l="8476" t="8476" r="11272" b="4938"/>
          <a:stretch>
            <a:fillRect/>
          </a:stretch>
        </p:blipFill>
        <p:spPr bwMode="auto">
          <a:xfrm>
            <a:off x="179512" y="1700808"/>
            <a:ext cx="4003980" cy="4320000"/>
          </a:xfrm>
          <a:prstGeom prst="rect">
            <a:avLst/>
          </a:prstGeom>
          <a:noFill/>
        </p:spPr>
      </p:pic>
      <p:pic>
        <p:nvPicPr>
          <p:cNvPr id="5" name="Picture 7" descr="cmra_r"/>
          <p:cNvPicPr>
            <a:picLocks noChangeAspect="1" noChangeArrowheads="1"/>
          </p:cNvPicPr>
          <p:nvPr/>
        </p:nvPicPr>
        <p:blipFill>
          <a:blip r:embed="rId4" cstate="print">
            <a:lum bright="6000" contrast="30000"/>
          </a:blip>
          <a:srcRect/>
          <a:stretch>
            <a:fillRect/>
          </a:stretch>
        </p:blipFill>
        <p:spPr bwMode="auto">
          <a:xfrm>
            <a:off x="4572000" y="1700808"/>
            <a:ext cx="4320001" cy="4320000"/>
          </a:xfrm>
          <a:prstGeom prst="rect">
            <a:avLst/>
          </a:prstGeom>
          <a:noFill/>
        </p:spPr>
      </p:pic>
      <p:sp>
        <p:nvSpPr>
          <p:cNvPr id="7" name="TextovéPole 6"/>
          <p:cNvSpPr txBox="1"/>
          <p:nvPr/>
        </p:nvSpPr>
        <p:spPr>
          <a:xfrm>
            <a:off x="231720" y="6165304"/>
            <a:ext cx="10388952" cy="461665"/>
          </a:xfrm>
          <a:prstGeom prst="rect">
            <a:avLst/>
          </a:prstGeom>
          <a:noFill/>
        </p:spPr>
        <p:txBody>
          <a:bodyPr wrap="square" rtlCol="0">
            <a:spAutoFit/>
          </a:bodyPr>
          <a:lstStyle/>
          <a:p>
            <a:r>
              <a:rPr lang="cs-CZ" sz="2400" b="1" dirty="0" err="1" smtClean="0">
                <a:latin typeface="Arial" pitchFamily="34" charset="0"/>
                <a:cs typeface="Arial" pitchFamily="34" charset="0"/>
              </a:rPr>
              <a:t>Right</a:t>
            </a:r>
            <a:r>
              <a:rPr lang="cs-CZ" sz="2400" b="1" dirty="0" smtClean="0">
                <a:latin typeface="Arial" pitchFamily="34" charset="0"/>
                <a:cs typeface="Arial" pitchFamily="34" charset="0"/>
              </a:rPr>
              <a:t> and </a:t>
            </a:r>
            <a:r>
              <a:rPr lang="cs-CZ" sz="2400" b="1" dirty="0" err="1" smtClean="0">
                <a:latin typeface="Arial" pitchFamily="34" charset="0"/>
                <a:cs typeface="Arial" pitchFamily="34" charset="0"/>
              </a:rPr>
              <a:t>left</a:t>
            </a:r>
            <a:r>
              <a:rPr lang="cs-CZ" sz="2400" b="1" dirty="0" smtClean="0">
                <a:latin typeface="Arial" pitchFamily="34" charset="0"/>
                <a:cs typeface="Arial" pitchFamily="34" charset="0"/>
              </a:rPr>
              <a:t> </a:t>
            </a:r>
            <a:r>
              <a:rPr lang="cs-CZ" sz="2400" b="1" dirty="0" err="1" smtClean="0">
                <a:latin typeface="Arial" pitchFamily="34" charset="0"/>
                <a:cs typeface="Arial" pitchFamily="34" charset="0"/>
              </a:rPr>
              <a:t>coronary</a:t>
            </a:r>
            <a:r>
              <a:rPr lang="cs-CZ" sz="2400" b="1" dirty="0" smtClean="0">
                <a:latin typeface="Arial" pitchFamily="34" charset="0"/>
                <a:cs typeface="Arial" pitchFamily="34" charset="0"/>
              </a:rPr>
              <a:t> art.             </a:t>
            </a:r>
            <a:r>
              <a:rPr lang="cs-CZ" sz="2400" b="1" dirty="0" err="1" smtClean="0">
                <a:latin typeface="Arial" pitchFamily="34" charset="0"/>
                <a:cs typeface="Arial" pitchFamily="34" charset="0"/>
              </a:rPr>
              <a:t>Right</a:t>
            </a:r>
            <a:r>
              <a:rPr lang="cs-CZ" sz="2400" b="1" dirty="0" smtClean="0">
                <a:latin typeface="Arial" pitchFamily="34" charset="0"/>
                <a:cs typeface="Arial" pitchFamily="34" charset="0"/>
              </a:rPr>
              <a:t> </a:t>
            </a:r>
            <a:r>
              <a:rPr lang="cs-CZ" sz="2400" b="1" dirty="0" err="1" smtClean="0">
                <a:latin typeface="Arial" pitchFamily="34" charset="0"/>
                <a:cs typeface="Arial" pitchFamily="34" charset="0"/>
              </a:rPr>
              <a:t>coronary</a:t>
            </a:r>
            <a:r>
              <a:rPr lang="cs-CZ" sz="2400" b="1" dirty="0" smtClean="0">
                <a:latin typeface="Arial" pitchFamily="34" charset="0"/>
                <a:cs typeface="Arial" pitchFamily="34" charset="0"/>
              </a:rPr>
              <a:t> art.</a:t>
            </a:r>
            <a:endParaRPr lang="cs-CZ" sz="2400" b="1" dirty="0">
              <a:latin typeface="Arial" pitchFamily="34" charset="0"/>
              <a:cs typeface="Arial" pitchFamily="34" charset="0"/>
            </a:endParaRPr>
          </a:p>
        </p:txBody>
      </p:sp>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2320" y="0"/>
            <a:ext cx="1691680" cy="8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44532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ATA\IMAGES - VARIOUS\Akutní infarkt myokardu\AIM T2 LG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9717" y="4149080"/>
            <a:ext cx="2614957" cy="2520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Zástupný symbol pro obsah 1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23528" y="1593072"/>
            <a:ext cx="2702156" cy="2484000"/>
          </a:xfr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4881" y="1593072"/>
            <a:ext cx="2706435"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Zástupný symbol pro obsah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3528" y="4181460"/>
            <a:ext cx="2664296" cy="2520000"/>
          </a:xfrm>
          <a:prstGeom prst="rect">
            <a:avLst/>
          </a:prstGeom>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846" y="1593072"/>
            <a:ext cx="2689955" cy="24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2" descr="C:\Users\Radka\Desktop\MRI PUBLIKACE\UČEBNICE\ICHS-spodnistěna.photoshop.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5725" y="4149080"/>
            <a:ext cx="2735592" cy="2484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Přímá spojnice se šipkou 20"/>
          <p:cNvCxnSpPr/>
          <p:nvPr/>
        </p:nvCxnSpPr>
        <p:spPr>
          <a:xfrm>
            <a:off x="2051720" y="5157192"/>
            <a:ext cx="216024" cy="72008"/>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flipV="1">
            <a:off x="7416316" y="6093296"/>
            <a:ext cx="0" cy="28803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3" name="TextovéPole 22"/>
          <p:cNvSpPr txBox="1"/>
          <p:nvPr/>
        </p:nvSpPr>
        <p:spPr>
          <a:xfrm>
            <a:off x="1979712" y="2852936"/>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cxnSp>
        <p:nvCxnSpPr>
          <p:cNvPr id="24" name="Přímá spojnice se šipkou 23"/>
          <p:cNvCxnSpPr/>
          <p:nvPr/>
        </p:nvCxnSpPr>
        <p:spPr>
          <a:xfrm flipV="1">
            <a:off x="6840252" y="5949280"/>
            <a:ext cx="108012" cy="1440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H="1" flipV="1">
            <a:off x="7593932" y="3465004"/>
            <a:ext cx="42780" cy="18002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Přímá spojnice se šipkou 25"/>
          <p:cNvCxnSpPr/>
          <p:nvPr/>
        </p:nvCxnSpPr>
        <p:spPr>
          <a:xfrm flipH="1">
            <a:off x="8174928" y="1916832"/>
            <a:ext cx="215428" cy="1440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Přímá spojnice se šipkou 26"/>
          <p:cNvCxnSpPr/>
          <p:nvPr/>
        </p:nvCxnSpPr>
        <p:spPr>
          <a:xfrm flipH="1" flipV="1">
            <a:off x="7956376" y="3176972"/>
            <a:ext cx="216024" cy="1080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Přímá spojnice se šipkou 27"/>
          <p:cNvCxnSpPr/>
          <p:nvPr/>
        </p:nvCxnSpPr>
        <p:spPr>
          <a:xfrm flipH="1" flipV="1">
            <a:off x="5239076" y="3068960"/>
            <a:ext cx="233024" cy="1440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Přímá spojnice se šipkou 28"/>
          <p:cNvCxnSpPr/>
          <p:nvPr/>
        </p:nvCxnSpPr>
        <p:spPr>
          <a:xfrm flipH="1" flipV="1">
            <a:off x="4932040" y="3284984"/>
            <a:ext cx="72008" cy="216024"/>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flipH="1" flipV="1">
            <a:off x="5364088" y="2784976"/>
            <a:ext cx="216024" cy="6796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Přímá spojnice se šipkou 30"/>
          <p:cNvCxnSpPr/>
          <p:nvPr/>
        </p:nvCxnSpPr>
        <p:spPr>
          <a:xfrm flipH="1">
            <a:off x="5220072" y="1988840"/>
            <a:ext cx="144016" cy="144016"/>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42" name="TextovéPole 41"/>
          <p:cNvSpPr txBox="1"/>
          <p:nvPr/>
        </p:nvSpPr>
        <p:spPr>
          <a:xfrm>
            <a:off x="2051720" y="2636912"/>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sp>
        <p:nvSpPr>
          <p:cNvPr id="43" name="TextovéPole 42"/>
          <p:cNvSpPr txBox="1"/>
          <p:nvPr/>
        </p:nvSpPr>
        <p:spPr>
          <a:xfrm>
            <a:off x="2051720" y="2348880"/>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sp>
        <p:nvSpPr>
          <p:cNvPr id="40" name="TextovéPole 39"/>
          <p:cNvSpPr txBox="1"/>
          <p:nvPr/>
        </p:nvSpPr>
        <p:spPr>
          <a:xfrm>
            <a:off x="323527" y="1196752"/>
            <a:ext cx="8307789" cy="400110"/>
          </a:xfrm>
          <a:prstGeom prst="rect">
            <a:avLst/>
          </a:prstGeom>
          <a:solidFill>
            <a:schemeClr val="tx2">
              <a:lumMod val="60000"/>
              <a:lumOff val="40000"/>
            </a:schemeClr>
          </a:solidFill>
        </p:spPr>
        <p:txBody>
          <a:bodyPr wrap="square" rtlCol="0">
            <a:spAutoFit/>
          </a:bodyPr>
          <a:lstStyle/>
          <a:p>
            <a:r>
              <a:rPr lang="cs-CZ" sz="2000" b="1" dirty="0" err="1" smtClean="0">
                <a:latin typeface="Arial" panose="020B0604020202020204" pitchFamily="34" charset="0"/>
                <a:cs typeface="Arial" panose="020B0604020202020204" pitchFamily="34" charset="0"/>
              </a:rPr>
              <a:t>Acute</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perimyocarditis</a:t>
            </a:r>
            <a:r>
              <a:rPr lang="cs-CZ" sz="2000" b="1" dirty="0" smtClean="0">
                <a:latin typeface="Arial" panose="020B0604020202020204" pitchFamily="34" charset="0"/>
                <a:cs typeface="Arial" panose="020B0604020202020204" pitchFamily="34" charset="0"/>
              </a:rPr>
              <a:t>                                                                                     </a:t>
            </a:r>
            <a:endParaRPr lang="cs-CZ" sz="2000" b="1" dirty="0">
              <a:latin typeface="Arial" panose="020B0604020202020204" pitchFamily="34" charset="0"/>
              <a:cs typeface="Arial" panose="020B0604020202020204" pitchFamily="34" charset="0"/>
            </a:endParaRPr>
          </a:p>
        </p:txBody>
      </p:sp>
      <p:sp>
        <p:nvSpPr>
          <p:cNvPr id="41" name="TextovéPole 40"/>
          <p:cNvSpPr txBox="1"/>
          <p:nvPr/>
        </p:nvSpPr>
        <p:spPr>
          <a:xfrm>
            <a:off x="323528" y="4149080"/>
            <a:ext cx="8307789" cy="400110"/>
          </a:xfrm>
          <a:prstGeom prst="rect">
            <a:avLst/>
          </a:prstGeom>
          <a:solidFill>
            <a:schemeClr val="tx2">
              <a:lumMod val="60000"/>
              <a:lumOff val="40000"/>
            </a:schemeClr>
          </a:solidFill>
        </p:spPr>
        <p:txBody>
          <a:bodyPr wrap="square" rtlCol="0">
            <a:spAutoFit/>
          </a:bodyPr>
          <a:lstStyle/>
          <a:p>
            <a:r>
              <a:rPr lang="cs-CZ" sz="2000" b="1" dirty="0" err="1" smtClean="0">
                <a:latin typeface="Arial" panose="020B0604020202020204" pitchFamily="34" charset="0"/>
                <a:cs typeface="Arial" panose="020B0604020202020204" pitchFamily="34" charset="0"/>
              </a:rPr>
              <a:t>Acute</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myocardial</a:t>
            </a:r>
            <a:r>
              <a:rPr lang="cs-CZ" sz="2000" b="1" dirty="0" smtClean="0">
                <a:latin typeface="Arial" panose="020B0604020202020204" pitchFamily="34" charset="0"/>
                <a:cs typeface="Arial" panose="020B0604020202020204" pitchFamily="34" charset="0"/>
              </a:rPr>
              <a:t> </a:t>
            </a:r>
            <a:r>
              <a:rPr lang="cs-CZ" sz="2000" b="1" dirty="0" err="1" smtClean="0">
                <a:latin typeface="Arial" panose="020B0604020202020204" pitchFamily="34" charset="0"/>
                <a:cs typeface="Arial" panose="020B0604020202020204" pitchFamily="34" charset="0"/>
              </a:rPr>
              <a:t>infarction</a:t>
            </a:r>
            <a:r>
              <a:rPr lang="cs-CZ" sz="2000" b="1" dirty="0" smtClean="0">
                <a:latin typeface="Arial" panose="020B0604020202020204" pitchFamily="34" charset="0"/>
                <a:cs typeface="Arial" panose="020B0604020202020204" pitchFamily="34" charset="0"/>
              </a:rPr>
              <a:t>                                                                                    </a:t>
            </a:r>
            <a:endParaRPr lang="cs-CZ" sz="2000" b="1" dirty="0">
              <a:latin typeface="Arial" panose="020B0604020202020204" pitchFamily="34" charset="0"/>
              <a:cs typeface="Arial" panose="020B0604020202020204" pitchFamily="34" charset="0"/>
            </a:endParaRPr>
          </a:p>
        </p:txBody>
      </p:sp>
      <p:cxnSp>
        <p:nvCxnSpPr>
          <p:cNvPr id="32" name="Přímá spojnice se šipkou 31"/>
          <p:cNvCxnSpPr/>
          <p:nvPr/>
        </p:nvCxnSpPr>
        <p:spPr>
          <a:xfrm>
            <a:off x="1907704" y="5409080"/>
            <a:ext cx="180020" cy="18016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Přímá spojnice se šipkou 32"/>
          <p:cNvCxnSpPr/>
          <p:nvPr/>
        </p:nvCxnSpPr>
        <p:spPr>
          <a:xfrm>
            <a:off x="4788024" y="5229200"/>
            <a:ext cx="216024" cy="152400"/>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0" name="TextovéPole 9"/>
          <p:cNvSpPr txBox="1"/>
          <p:nvPr/>
        </p:nvSpPr>
        <p:spPr>
          <a:xfrm>
            <a:off x="323528" y="6309320"/>
            <a:ext cx="7273145" cy="400110"/>
          </a:xfrm>
          <a:prstGeom prst="rect">
            <a:avLst/>
          </a:prstGeom>
          <a:noFill/>
        </p:spPr>
        <p:txBody>
          <a:bodyPr wrap="none" rtlCol="0">
            <a:spAutoFit/>
          </a:bodyPr>
          <a:lstStyle/>
          <a:p>
            <a:r>
              <a:rPr lang="cs-CZ" sz="2000" b="1" dirty="0" smtClean="0">
                <a:solidFill>
                  <a:schemeClr val="bg1"/>
                </a:solidFill>
                <a:latin typeface="Arial" panose="020B0604020202020204" pitchFamily="34" charset="0"/>
                <a:cs typeface="Arial" panose="020B0604020202020204" pitchFamily="34" charset="0"/>
              </a:rPr>
              <a:t>T2 </a:t>
            </a:r>
            <a:r>
              <a:rPr lang="cs-CZ" sz="2000" b="1" dirty="0" err="1" smtClean="0">
                <a:solidFill>
                  <a:schemeClr val="bg1"/>
                </a:solidFill>
                <a:latin typeface="Arial" panose="020B0604020202020204" pitchFamily="34" charset="0"/>
                <a:cs typeface="Arial" panose="020B0604020202020204" pitchFamily="34" charset="0"/>
              </a:rPr>
              <a:t>fatt</a:t>
            </a:r>
            <a:r>
              <a:rPr lang="cs-CZ" sz="2000" b="1" dirty="0" smtClean="0">
                <a:solidFill>
                  <a:schemeClr val="bg1"/>
                </a:solidFill>
                <a:latin typeface="Arial" panose="020B0604020202020204" pitchFamily="34" charset="0"/>
                <a:cs typeface="Arial" panose="020B0604020202020204" pitchFamily="34" charset="0"/>
              </a:rPr>
              <a:t> </a:t>
            </a:r>
            <a:r>
              <a:rPr lang="cs-CZ" sz="2000" b="1" dirty="0" err="1" smtClean="0">
                <a:solidFill>
                  <a:schemeClr val="bg1"/>
                </a:solidFill>
                <a:latin typeface="Arial" panose="020B0604020202020204" pitchFamily="34" charset="0"/>
                <a:cs typeface="Arial" panose="020B0604020202020204" pitchFamily="34" charset="0"/>
              </a:rPr>
              <a:t>sat</a:t>
            </a:r>
            <a:r>
              <a:rPr lang="cs-CZ" sz="2000" b="1" dirty="0" smtClean="0">
                <a:solidFill>
                  <a:schemeClr val="bg1"/>
                </a:solidFill>
                <a:latin typeface="Arial" panose="020B0604020202020204" pitchFamily="34" charset="0"/>
                <a:cs typeface="Arial" panose="020B0604020202020204" pitchFamily="34" charset="0"/>
              </a:rPr>
              <a:t>                          LGE, MVO </a:t>
            </a:r>
            <a:r>
              <a:rPr lang="cs-CZ" sz="2000" b="1" dirty="0" err="1" smtClean="0">
                <a:solidFill>
                  <a:schemeClr val="bg1"/>
                </a:solidFill>
                <a:latin typeface="Arial" panose="020B0604020202020204" pitchFamily="34" charset="0"/>
                <a:cs typeface="Arial" panose="020B0604020202020204" pitchFamily="34" charset="0"/>
              </a:rPr>
              <a:t>present</a:t>
            </a:r>
            <a:r>
              <a:rPr lang="cs-CZ" sz="2000" b="1" dirty="0" smtClean="0">
                <a:solidFill>
                  <a:schemeClr val="bg1"/>
                </a:solidFill>
                <a:latin typeface="Arial" panose="020B0604020202020204" pitchFamily="34" charset="0"/>
                <a:cs typeface="Arial" panose="020B0604020202020204" pitchFamily="34" charset="0"/>
              </a:rPr>
              <a:t>                   LGE</a:t>
            </a:r>
            <a:endParaRPr lang="cs-CZ" sz="2000" b="1" dirty="0">
              <a:solidFill>
                <a:schemeClr val="bg1"/>
              </a:solidFill>
              <a:latin typeface="Arial" panose="020B0604020202020204" pitchFamily="34" charset="0"/>
              <a:cs typeface="Arial" panose="020B0604020202020204" pitchFamily="34" charset="0"/>
            </a:endParaRPr>
          </a:p>
        </p:txBody>
      </p:sp>
      <p:sp>
        <p:nvSpPr>
          <p:cNvPr id="34" name="TextovéPole 33"/>
          <p:cNvSpPr txBox="1"/>
          <p:nvPr/>
        </p:nvSpPr>
        <p:spPr>
          <a:xfrm>
            <a:off x="395536" y="3676962"/>
            <a:ext cx="7385355" cy="400110"/>
          </a:xfrm>
          <a:prstGeom prst="rect">
            <a:avLst/>
          </a:prstGeom>
          <a:noFill/>
        </p:spPr>
        <p:txBody>
          <a:bodyPr wrap="none" rtlCol="0">
            <a:spAutoFit/>
          </a:bodyPr>
          <a:lstStyle/>
          <a:p>
            <a:r>
              <a:rPr lang="cs-CZ" sz="2000" b="1" dirty="0" smtClean="0">
                <a:solidFill>
                  <a:schemeClr val="bg1"/>
                </a:solidFill>
                <a:latin typeface="Arial" panose="020B0604020202020204" pitchFamily="34" charset="0"/>
                <a:cs typeface="Arial" panose="020B0604020202020204" pitchFamily="34" charset="0"/>
              </a:rPr>
              <a:t>T2 </a:t>
            </a:r>
            <a:r>
              <a:rPr lang="cs-CZ" sz="2000" b="1" dirty="0" err="1" smtClean="0">
                <a:solidFill>
                  <a:schemeClr val="bg1"/>
                </a:solidFill>
                <a:latin typeface="Arial" panose="020B0604020202020204" pitchFamily="34" charset="0"/>
                <a:cs typeface="Arial" panose="020B0604020202020204" pitchFamily="34" charset="0"/>
              </a:rPr>
              <a:t>fatt</a:t>
            </a:r>
            <a:r>
              <a:rPr lang="cs-CZ" sz="2000" b="1" dirty="0" smtClean="0">
                <a:solidFill>
                  <a:schemeClr val="bg1"/>
                </a:solidFill>
                <a:latin typeface="Arial" panose="020B0604020202020204" pitchFamily="34" charset="0"/>
                <a:cs typeface="Arial" panose="020B0604020202020204" pitchFamily="34" charset="0"/>
              </a:rPr>
              <a:t> </a:t>
            </a:r>
            <a:r>
              <a:rPr lang="cs-CZ" sz="2000" b="1" dirty="0" err="1" smtClean="0">
                <a:solidFill>
                  <a:schemeClr val="bg1"/>
                </a:solidFill>
                <a:latin typeface="Arial" panose="020B0604020202020204" pitchFamily="34" charset="0"/>
                <a:cs typeface="Arial" panose="020B0604020202020204" pitchFamily="34" charset="0"/>
              </a:rPr>
              <a:t>sat</a:t>
            </a:r>
            <a:r>
              <a:rPr lang="cs-CZ" sz="2000" b="1" dirty="0" smtClean="0">
                <a:solidFill>
                  <a:schemeClr val="bg1"/>
                </a:solidFill>
                <a:latin typeface="Arial" panose="020B0604020202020204" pitchFamily="34" charset="0"/>
                <a:cs typeface="Arial" panose="020B0604020202020204" pitchFamily="34" charset="0"/>
              </a:rPr>
              <a:t>                                     LGE                                 LGE</a:t>
            </a:r>
            <a:endParaRPr lang="cs-CZ" sz="2000" b="1" dirty="0">
              <a:solidFill>
                <a:schemeClr val="bg1"/>
              </a:solidFill>
              <a:latin typeface="Arial" panose="020B0604020202020204" pitchFamily="34" charset="0"/>
              <a:cs typeface="Arial" panose="020B0604020202020204" pitchFamily="34" charset="0"/>
            </a:endParaRPr>
          </a:p>
        </p:txBody>
      </p:sp>
      <p:pic>
        <p:nvPicPr>
          <p:cNvPr id="35"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Image result for léka&amp;rcaron;ská fakulta hradec králové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1115616" y="341784"/>
            <a:ext cx="7488832" cy="1143000"/>
          </a:xfrm>
        </p:spPr>
        <p:txBody>
          <a:bodyPr>
            <a:normAutofit/>
          </a:bodyPr>
          <a:lstStyle/>
          <a:p>
            <a:r>
              <a:rPr lang="cs-CZ" sz="3600" b="1" dirty="0" smtClean="0">
                <a:solidFill>
                  <a:srgbClr val="C00000"/>
                </a:solidFill>
                <a:latin typeface="Arial" panose="020B0604020202020204" pitchFamily="34" charset="0"/>
                <a:cs typeface="Arial" panose="020B0604020202020204" pitchFamily="34" charset="0"/>
              </a:rPr>
              <a:t>MRI – </a:t>
            </a:r>
            <a:r>
              <a:rPr lang="cs-CZ" sz="3600" b="1" dirty="0" err="1" smtClean="0">
                <a:solidFill>
                  <a:srgbClr val="C00000"/>
                </a:solidFill>
                <a:latin typeface="Arial" panose="020B0604020202020204" pitchFamily="34" charset="0"/>
                <a:cs typeface="Arial" panose="020B0604020202020204" pitchFamily="34" charset="0"/>
              </a:rPr>
              <a:t>tissue</a:t>
            </a:r>
            <a:r>
              <a:rPr lang="cs-CZ" sz="3600" b="1" dirty="0" smtClean="0">
                <a:solidFill>
                  <a:srgbClr val="C00000"/>
                </a:solidFill>
                <a:latin typeface="Arial" panose="020B0604020202020204" pitchFamily="34" charset="0"/>
                <a:cs typeface="Arial" panose="020B0604020202020204" pitchFamily="34" charset="0"/>
              </a:rPr>
              <a:t> </a:t>
            </a:r>
            <a:r>
              <a:rPr lang="cs-CZ" sz="3600" b="1" dirty="0" err="1" smtClean="0">
                <a:solidFill>
                  <a:srgbClr val="C00000"/>
                </a:solidFill>
                <a:latin typeface="Arial" panose="020B0604020202020204" pitchFamily="34" charset="0"/>
                <a:cs typeface="Arial" panose="020B0604020202020204" pitchFamily="34" charset="0"/>
              </a:rPr>
              <a:t>characteristic</a:t>
            </a:r>
            <a:endParaRPr lang="cs-CZ" sz="36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7003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p>
            <a:endParaRPr lang="cs-CZ"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669615"/>
            <a:ext cx="6616290" cy="499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6485541" y="6595234"/>
            <a:ext cx="2642070" cy="261610"/>
          </a:xfrm>
          <a:prstGeom prst="rect">
            <a:avLst/>
          </a:prstGeom>
          <a:noFill/>
        </p:spPr>
        <p:txBody>
          <a:bodyPr wrap="none" rtlCol="0">
            <a:spAutoFit/>
          </a:bodyPr>
          <a:lstStyle/>
          <a:p>
            <a:r>
              <a:rPr lang="cs-CZ" sz="1100" b="1" dirty="0">
                <a:latin typeface="Arial" pitchFamily="34" charset="0"/>
                <a:cs typeface="Arial" pitchFamily="34" charset="0"/>
              </a:rPr>
              <a:t>JAMA, </a:t>
            </a:r>
            <a:r>
              <a:rPr lang="cs-CZ" sz="1100" b="1" dirty="0" err="1">
                <a:latin typeface="Arial" pitchFamily="34" charset="0"/>
                <a:cs typeface="Arial" pitchFamily="34" charset="0"/>
              </a:rPr>
              <a:t>March</a:t>
            </a:r>
            <a:r>
              <a:rPr lang="cs-CZ" sz="1100" b="1" dirty="0">
                <a:latin typeface="Arial" pitchFamily="34" charset="0"/>
                <a:cs typeface="Arial" pitchFamily="34" charset="0"/>
              </a:rPr>
              <a:t> 6, 2013—Vol 309, No. 9</a:t>
            </a: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2320" y="0"/>
            <a:ext cx="1691680" cy="8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léka&amp;rcaron;ská fakulta hradec králové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629816"/>
            <a:ext cx="8229600" cy="1143000"/>
          </a:xfrm>
        </p:spPr>
        <p:txBody>
          <a:bodyPr>
            <a:no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MRI –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tissue</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characteristic</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r>
            <a:b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Midwall</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fibrosis</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694136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fontScale="90000"/>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MRI –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cine</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sequence</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Left</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and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right</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ventricular</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function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Cine bez artefaktů.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35696" y="1600199"/>
            <a:ext cx="5184576" cy="5184577"/>
          </a:xfr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a:bodyPr>
          <a:lstStyle/>
          <a:p>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Modern</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US </a:t>
            </a:r>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scanners</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a:bodyPr>
          <a:lstStyle/>
          <a:p>
            <a:endParaRPr lang="en-GB" sz="2800"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4104" y="1551928"/>
            <a:ext cx="5882613" cy="480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761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496" y="701824"/>
            <a:ext cx="9001000" cy="1143000"/>
          </a:xfrm>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MRI -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Left</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and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right</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ventricular</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function</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Zástupný symbol pro obsah 2"/>
          <p:cNvSpPr>
            <a:spLocks noGrp="1"/>
          </p:cNvSpPr>
          <p:nvPr>
            <p:ph idx="1"/>
          </p:nvPr>
        </p:nvSpPr>
        <p:spPr/>
        <p:txBody>
          <a:bodyPr/>
          <a:lstStyle/>
          <a:p>
            <a:endParaRPr lang="cs-CZ" dirty="0"/>
          </a:p>
        </p:txBody>
      </p:sp>
      <p:pic>
        <p:nvPicPr>
          <p:cNvPr id="1026" name="Picture 2" descr="F:\segment.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1988840"/>
            <a:ext cx="5022857" cy="37686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F:\segment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4" y="2019784"/>
            <a:ext cx="3762267" cy="37577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Přímá spojnice 4"/>
          <p:cNvCxnSpPr/>
          <p:nvPr/>
        </p:nvCxnSpPr>
        <p:spPr>
          <a:xfrm>
            <a:off x="827584" y="2924944"/>
            <a:ext cx="1512168" cy="2160240"/>
          </a:xfrm>
          <a:prstGeom prst="line">
            <a:avLst/>
          </a:prstGeom>
          <a:ln w="15875">
            <a:solidFill>
              <a:srgbClr val="FF0000"/>
            </a:solidFill>
            <a:prstDash val="dashDot"/>
          </a:ln>
        </p:spPr>
        <p:style>
          <a:lnRef idx="1">
            <a:schemeClr val="accent1"/>
          </a:lnRef>
          <a:fillRef idx="0">
            <a:schemeClr val="accent1"/>
          </a:fillRef>
          <a:effectRef idx="0">
            <a:schemeClr val="accent1"/>
          </a:effectRef>
          <a:fontRef idx="minor">
            <a:schemeClr val="tx1"/>
          </a:fontRef>
        </p:style>
      </p:cxn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224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MRI -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Valve</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function</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r>
            <a:b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b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Aortic</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regurgitation</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vod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flipV="1">
            <a:off x="2527725" y="1412776"/>
            <a:ext cx="3729409" cy="2738230"/>
          </a:xfrm>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6" y="4284270"/>
            <a:ext cx="3672408" cy="2456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6948264" y="4581128"/>
            <a:ext cx="1946367" cy="954107"/>
          </a:xfrm>
          <a:prstGeom prst="rect">
            <a:avLst/>
          </a:prstGeom>
          <a:noFill/>
        </p:spPr>
        <p:txBody>
          <a:bodyPr wrap="none" rtlCol="0">
            <a:spAutoFit/>
          </a:bodyPr>
          <a:lstStyle/>
          <a:p>
            <a:r>
              <a:rPr lang="cs-CZ" sz="1400" b="1" dirty="0" smtClean="0">
                <a:latin typeface="Arial" pitchFamily="34" charset="0"/>
                <a:cs typeface="Arial" pitchFamily="34" charset="0"/>
              </a:rPr>
              <a:t>Forward </a:t>
            </a:r>
            <a:r>
              <a:rPr lang="cs-CZ" sz="1400" b="1" dirty="0" err="1" smtClean="0">
                <a:latin typeface="Arial" pitchFamily="34" charset="0"/>
                <a:cs typeface="Arial" pitchFamily="34" charset="0"/>
              </a:rPr>
              <a:t>flow</a:t>
            </a:r>
            <a:r>
              <a:rPr lang="cs-CZ" sz="1400" b="1" dirty="0" smtClean="0">
                <a:latin typeface="Arial" pitchFamily="34" charset="0"/>
                <a:cs typeface="Arial" pitchFamily="34" charset="0"/>
              </a:rPr>
              <a:t> 87 ml</a:t>
            </a:r>
          </a:p>
          <a:p>
            <a:r>
              <a:rPr lang="cs-CZ" sz="1400" b="1" dirty="0" err="1" smtClean="0">
                <a:latin typeface="Arial" pitchFamily="34" charset="0"/>
                <a:cs typeface="Arial" pitchFamily="34" charset="0"/>
              </a:rPr>
              <a:t>Backward</a:t>
            </a:r>
            <a:r>
              <a:rPr lang="cs-CZ" sz="1400" b="1" dirty="0" smtClean="0">
                <a:latin typeface="Arial" pitchFamily="34" charset="0"/>
                <a:cs typeface="Arial" pitchFamily="34" charset="0"/>
              </a:rPr>
              <a:t> </a:t>
            </a:r>
            <a:r>
              <a:rPr lang="cs-CZ" sz="1400" b="1" dirty="0" err="1" smtClean="0">
                <a:latin typeface="Arial" pitchFamily="34" charset="0"/>
                <a:cs typeface="Arial" pitchFamily="34" charset="0"/>
              </a:rPr>
              <a:t>flow</a:t>
            </a:r>
            <a:r>
              <a:rPr lang="cs-CZ" sz="1400" b="1" dirty="0" smtClean="0">
                <a:latin typeface="Arial" pitchFamily="34" charset="0"/>
                <a:cs typeface="Arial" pitchFamily="34" charset="0"/>
              </a:rPr>
              <a:t> 45 ml</a:t>
            </a:r>
          </a:p>
          <a:p>
            <a:r>
              <a:rPr lang="cs-CZ" sz="1400" b="1" dirty="0" smtClean="0">
                <a:latin typeface="Arial" pitchFamily="34" charset="0"/>
                <a:cs typeface="Arial" pitchFamily="34" charset="0"/>
              </a:rPr>
              <a:t>RF 48% - </a:t>
            </a:r>
            <a:r>
              <a:rPr lang="en-GB" sz="1400" b="1" dirty="0" smtClean="0">
                <a:latin typeface="Arial" pitchFamily="34" charset="0"/>
                <a:cs typeface="Arial" pitchFamily="34" charset="0"/>
              </a:rPr>
              <a:t>severe</a:t>
            </a:r>
            <a:endParaRPr lang="cs-CZ" sz="1400" b="1" dirty="0" smtClean="0">
              <a:latin typeface="Arial" pitchFamily="34" charset="0"/>
              <a:cs typeface="Arial" pitchFamily="34" charset="0"/>
            </a:endParaRPr>
          </a:p>
          <a:p>
            <a:r>
              <a:rPr lang="cs-CZ" sz="1400" b="1" dirty="0" smtClean="0">
                <a:latin typeface="Arial" pitchFamily="34" charset="0"/>
                <a:cs typeface="Arial" pitchFamily="34" charset="0"/>
              </a:rPr>
              <a:t>Aort</a:t>
            </a:r>
            <a:r>
              <a:rPr lang="en-GB" sz="1400" b="1" dirty="0" err="1" smtClean="0">
                <a:latin typeface="Arial" pitchFamily="34" charset="0"/>
                <a:cs typeface="Arial" pitchFamily="34" charset="0"/>
              </a:rPr>
              <a:t>ic</a:t>
            </a:r>
            <a:r>
              <a:rPr lang="en-GB" sz="1400" b="1" dirty="0" smtClean="0">
                <a:latin typeface="Arial" pitchFamily="34" charset="0"/>
                <a:cs typeface="Arial" pitchFamily="34" charset="0"/>
              </a:rPr>
              <a:t> regurgitation</a:t>
            </a:r>
            <a:endParaRPr lang="cs-CZ" sz="1400" b="1" dirty="0">
              <a:latin typeface="Arial" pitchFamily="34" charset="0"/>
              <a:cs typeface="Arial" pitchFamily="34" charset="0"/>
            </a:endParaRPr>
          </a:p>
        </p:txBody>
      </p:sp>
      <p:pic>
        <p:nvPicPr>
          <p:cNvPr id="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lated imag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06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11560" y="332656"/>
            <a:ext cx="7488832" cy="864096"/>
          </a:xfrm>
        </p:spPr>
        <p:txBody>
          <a:bodyPr>
            <a:normAutofit fontScale="90000"/>
          </a:bodyPr>
          <a:lstStyle/>
          <a:p>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Cardiac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tumors</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malignant</a:t>
            </a:r>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ovéPole 2"/>
          <p:cNvSpPr txBox="1"/>
          <p:nvPr/>
        </p:nvSpPr>
        <p:spPr>
          <a:xfrm>
            <a:off x="555277" y="1394773"/>
            <a:ext cx="8049171" cy="954107"/>
          </a:xfrm>
          <a:prstGeom prst="rect">
            <a:avLst/>
          </a:prstGeom>
          <a:noFill/>
        </p:spPr>
        <p:txBody>
          <a:bodyPr wrap="square" rtlCol="0">
            <a:spAutoFit/>
          </a:bodyPr>
          <a:lstStyle/>
          <a:p>
            <a:r>
              <a:rPr lang="en-GB" sz="2800" b="1" dirty="0" smtClean="0">
                <a:latin typeface="Arial" panose="020B0604020202020204" pitchFamily="34" charset="0"/>
                <a:cs typeface="Arial" panose="020B0604020202020204" pitchFamily="34" charset="0"/>
              </a:rPr>
              <a:t>Differential diagnosis, complications, invasive grows</a:t>
            </a:r>
            <a:endParaRPr lang="en-GB" sz="2800" b="1" dirty="0">
              <a:latin typeface="Arial" panose="020B0604020202020204" pitchFamily="34" charset="0"/>
              <a:cs typeface="Arial" panose="020B0604020202020204" pitchFamily="34" charset="0"/>
            </a:endParaRPr>
          </a:p>
        </p:txBody>
      </p:sp>
      <p:sp>
        <p:nvSpPr>
          <p:cNvPr id="9" name="TextovéPole 8"/>
          <p:cNvSpPr txBox="1"/>
          <p:nvPr/>
        </p:nvSpPr>
        <p:spPr>
          <a:xfrm>
            <a:off x="755576" y="5817458"/>
            <a:ext cx="8136904" cy="461665"/>
          </a:xfrm>
          <a:prstGeom prst="rect">
            <a:avLst/>
          </a:prstGeom>
          <a:noFill/>
        </p:spPr>
        <p:txBody>
          <a:bodyPr wrap="square" rtlCol="0">
            <a:spAutoFit/>
          </a:bodyPr>
          <a:lstStyle/>
          <a:p>
            <a:r>
              <a:rPr lang="cs-CZ" sz="2400" b="1" dirty="0">
                <a:latin typeface="Arial" panose="020B0604020202020204" pitchFamily="34" charset="0"/>
                <a:cs typeface="Arial" panose="020B0604020202020204" pitchFamily="34" charset="0"/>
              </a:rPr>
              <a:t> </a:t>
            </a:r>
            <a:r>
              <a:rPr lang="cs-CZ" sz="2400" b="1" dirty="0" smtClean="0">
                <a:latin typeface="Arial" panose="020B0604020202020204" pitchFamily="34" charset="0"/>
                <a:cs typeface="Arial" panose="020B0604020202020204" pitchFamily="34" charset="0"/>
              </a:rPr>
              <a:t>             </a:t>
            </a:r>
            <a:r>
              <a:rPr lang="cs-CZ" sz="2400" b="1" dirty="0" err="1" smtClean="0">
                <a:latin typeface="Arial" panose="020B0604020202020204" pitchFamily="34" charset="0"/>
                <a:cs typeface="Arial" panose="020B0604020202020204" pitchFamily="34" charset="0"/>
              </a:rPr>
              <a:t>Sarkoma</a:t>
            </a:r>
            <a:r>
              <a:rPr lang="cs-CZ" sz="2400" b="1" dirty="0" smtClean="0">
                <a:latin typeface="Arial" panose="020B0604020202020204" pitchFamily="34" charset="0"/>
                <a:cs typeface="Arial" panose="020B0604020202020204" pitchFamily="34" charset="0"/>
              </a:rPr>
              <a:t>                     Brest Ca - </a:t>
            </a:r>
            <a:r>
              <a:rPr lang="cs-CZ" sz="2400" b="1" dirty="0" err="1" smtClean="0">
                <a:latin typeface="Arial" panose="020B0604020202020204" pitchFamily="34" charset="0"/>
                <a:cs typeface="Arial" panose="020B0604020202020204" pitchFamily="34" charset="0"/>
              </a:rPr>
              <a:t>metastasis</a:t>
            </a:r>
            <a:endParaRPr lang="cs-CZ" sz="2400" b="1" dirty="0">
              <a:latin typeface="Arial" panose="020B0604020202020204" pitchFamily="34" charset="0"/>
              <a:cs typeface="Arial" panose="020B0604020202020204" pitchFamily="34" charset="0"/>
            </a:endParaRPr>
          </a:p>
        </p:txBody>
      </p:sp>
      <p:pic>
        <p:nvPicPr>
          <p:cNvPr id="12" name="cine-4D.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060439" y="2276873"/>
            <a:ext cx="3168352" cy="3168352"/>
          </a:xfrm>
          <a:prstGeom prst="rect">
            <a:avLst/>
          </a:prstGeom>
        </p:spPr>
      </p:pic>
      <p:sp>
        <p:nvSpPr>
          <p:cNvPr id="13" name="TextovéPole 12"/>
          <p:cNvSpPr txBox="1"/>
          <p:nvPr/>
        </p:nvSpPr>
        <p:spPr>
          <a:xfrm>
            <a:off x="7636712" y="2905780"/>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sp>
        <p:nvSpPr>
          <p:cNvPr id="14" name="TextovéPole 13"/>
          <p:cNvSpPr txBox="1"/>
          <p:nvPr/>
        </p:nvSpPr>
        <p:spPr>
          <a:xfrm>
            <a:off x="6156176" y="2977788"/>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pic>
        <p:nvPicPr>
          <p:cNvPr id="7" name="halik-cine.avi">
            <a:hlinkClick r:id="" action="ppaction://media"/>
          </p:cNvPr>
          <p:cNvPicPr>
            <a:picLocks noGrp="1" noChangeAspect="1"/>
          </p:cNvPicPr>
          <p:nvPr>
            <p:ph idx="1"/>
            <a:videoFile r:link="rId4"/>
            <p:extLst>
              <p:ext uri="{DAA4B4D4-6D71-4841-9C94-3DE7FCFB9230}">
                <p14:media xmlns:p14="http://schemas.microsoft.com/office/powerpoint/2010/main" r:embed="rId3"/>
              </p:ext>
            </p:extLst>
          </p:nvPr>
        </p:nvPicPr>
        <p:blipFill>
          <a:blip r:embed="rId8"/>
          <a:stretch>
            <a:fillRect/>
          </a:stretch>
        </p:blipFill>
        <p:spPr>
          <a:xfrm>
            <a:off x="1115616" y="2276872"/>
            <a:ext cx="3240360" cy="3240360"/>
          </a:xfrm>
        </p:spPr>
      </p:pic>
      <p:sp>
        <p:nvSpPr>
          <p:cNvPr id="19" name="TextovéPole 18"/>
          <p:cNvSpPr txBox="1"/>
          <p:nvPr/>
        </p:nvSpPr>
        <p:spPr>
          <a:xfrm>
            <a:off x="2915816" y="4561964"/>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sp>
        <p:nvSpPr>
          <p:cNvPr id="20" name="TextovéPole 19"/>
          <p:cNvSpPr txBox="1"/>
          <p:nvPr/>
        </p:nvSpPr>
        <p:spPr>
          <a:xfrm>
            <a:off x="1835696" y="4777988"/>
            <a:ext cx="288032" cy="523220"/>
          </a:xfrm>
          <a:prstGeom prst="rect">
            <a:avLst/>
          </a:prstGeom>
          <a:noFill/>
        </p:spPr>
        <p:txBody>
          <a:bodyPr wrap="square" rtlCol="0">
            <a:spAutoFit/>
          </a:bodyPr>
          <a:lstStyle/>
          <a:p>
            <a:r>
              <a:rPr lang="cs-CZ" sz="2800" dirty="0" smtClean="0">
                <a:solidFill>
                  <a:srgbClr val="C00000"/>
                </a:solidFill>
                <a:latin typeface="Arial" panose="020B0604020202020204" pitchFamily="34" charset="0"/>
                <a:cs typeface="Arial" panose="020B0604020202020204" pitchFamily="34" charset="0"/>
              </a:rPr>
              <a:t>*</a:t>
            </a:r>
            <a:endParaRPr lang="cs-CZ" sz="2800" dirty="0">
              <a:solidFill>
                <a:srgbClr val="C00000"/>
              </a:solidFill>
              <a:latin typeface="Arial" panose="020B0604020202020204" pitchFamily="34" charset="0"/>
              <a:cs typeface="Arial" panose="020B0604020202020204" pitchFamily="34" charset="0"/>
            </a:endParaRPr>
          </a:p>
        </p:txBody>
      </p:sp>
      <p:pic>
        <p:nvPicPr>
          <p:cNvPr id="15" name="Picture 2" descr="Related imag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léka&amp;rcaron;ská fakulta hradec králové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50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9" fill="hold"/>
                                        <p:tgtEl>
                                          <p:spTgt spid="12"/>
                                        </p:tgtEl>
                                      </p:cBhvr>
                                    </p:cmd>
                                  </p:childTnLst>
                                </p:cTn>
                              </p:par>
                            </p:childTnLst>
                          </p:cTn>
                        </p:par>
                        <p:par>
                          <p:cTn id="7" fill="hold">
                            <p:stCondLst>
                              <p:cond delay="1999"/>
                            </p:stCondLst>
                            <p:childTnLst>
                              <p:par>
                                <p:cTn id="8" presetID="1" presetClass="mediacall" presetSubtype="0" fill="hold" nodeType="afterEffect">
                                  <p:stCondLst>
                                    <p:cond delay="0"/>
                                  </p:stCondLst>
                                  <p:childTnLst>
                                    <p:cmd type="call" cmd="playFrom(0.0)">
                                      <p:cBhvr>
                                        <p:cTn id="9" dur="15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12"/>
                </p:tgtEl>
              </p:cMediaNode>
            </p:video>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repeatCount="indefinite"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fontScale="90000"/>
          </a:bodyPr>
          <a:lstStyle/>
          <a:p>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Cardiac</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tumors</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benign</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myxoma</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myxom-sajfertova-4D-movie.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7805" y="1927373"/>
            <a:ext cx="4813994" cy="4813995"/>
          </a:xfr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88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4624"/>
            <a:ext cx="7488832" cy="1656184"/>
          </a:xfrm>
        </p:spPr>
        <p:txBody>
          <a:bodyPr>
            <a:noAutofit/>
          </a:bodyPr>
          <a:lstStyle/>
          <a:p>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4D </a:t>
            </a:r>
            <a:r>
              <a:rPr lang="cs-CZ"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flow</a:t>
            </a:r>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CMR</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314925"/>
            <a:ext cx="3960440" cy="528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7157201" y="6597352"/>
            <a:ext cx="2023311" cy="261610"/>
          </a:xfrm>
          <a:prstGeom prst="rect">
            <a:avLst/>
          </a:prstGeom>
          <a:noFill/>
        </p:spPr>
        <p:txBody>
          <a:bodyPr wrap="none" rtlCol="0">
            <a:spAutoFit/>
          </a:bodyPr>
          <a:lstStyle/>
          <a:p>
            <a:r>
              <a:rPr lang="cs-CZ" sz="1100" b="1" dirty="0" err="1" smtClean="0">
                <a:latin typeface="Arial" panose="020B0604020202020204" pitchFamily="34" charset="0"/>
                <a:cs typeface="Arial" panose="020B0604020202020204" pitchFamily="34" charset="0"/>
              </a:rPr>
              <a:t>Dyverfeldt</a:t>
            </a:r>
            <a:r>
              <a:rPr lang="cs-CZ" sz="1100" b="1" dirty="0" smtClean="0">
                <a:latin typeface="Arial" panose="020B0604020202020204" pitchFamily="34" charset="0"/>
                <a:cs typeface="Arial" panose="020B0604020202020204" pitchFamily="34" charset="0"/>
              </a:rPr>
              <a:t> et al. JCMR 2015</a:t>
            </a:r>
            <a:endParaRPr lang="cs-CZ" sz="1100" b="1" dirty="0">
              <a:latin typeface="Arial" panose="020B0604020202020204" pitchFamily="34" charset="0"/>
              <a:cs typeface="Arial" panose="020B0604020202020204" pitchFamily="34" charset="0"/>
            </a:endParaRPr>
          </a:p>
        </p:txBody>
      </p:sp>
      <p:sp>
        <p:nvSpPr>
          <p:cNvPr id="8" name="Zástupný symbol pro obsah 7"/>
          <p:cNvSpPr>
            <a:spLocks noGrp="1"/>
          </p:cNvSpPr>
          <p:nvPr>
            <p:ph idx="1"/>
          </p:nvPr>
        </p:nvSpPr>
        <p:spPr/>
        <p:txBody>
          <a:bodyPr/>
          <a:lstStyle/>
          <a:p>
            <a:endParaRPr lang="cs-CZ"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296" y="1628801"/>
            <a:ext cx="4556208"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léka&amp;rcaron;ská fakulta hradec králové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7233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44624"/>
            <a:ext cx="7488832" cy="1656184"/>
          </a:xfrm>
        </p:spPr>
        <p:txBody>
          <a:bodyPr>
            <a:noAutofit/>
          </a:bodyPr>
          <a:lstStyle/>
          <a:p>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4D </a:t>
            </a:r>
            <a:r>
              <a:rPr lang="cs-CZ"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flow</a:t>
            </a:r>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CMR</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6228184" y="6597352"/>
            <a:ext cx="3005951" cy="261610"/>
          </a:xfrm>
          <a:prstGeom prst="rect">
            <a:avLst/>
          </a:prstGeom>
          <a:noFill/>
        </p:spPr>
        <p:txBody>
          <a:bodyPr wrap="none" rtlCol="0">
            <a:spAutoFit/>
          </a:bodyPr>
          <a:lstStyle/>
          <a:p>
            <a:r>
              <a:rPr lang="cs-CZ" sz="1100" b="1" dirty="0" smtClean="0">
                <a:latin typeface="Arial" panose="020B0604020202020204" pitchFamily="34" charset="0"/>
                <a:cs typeface="Arial" panose="020B0604020202020204" pitchFamily="34" charset="0"/>
              </a:rPr>
              <a:t>www.youtube.com/watch?v=fqbjInQJtzU</a:t>
            </a:r>
            <a:endParaRPr lang="cs-CZ" sz="1100" b="1" dirty="0">
              <a:latin typeface="Arial" panose="020B0604020202020204" pitchFamily="34" charset="0"/>
              <a:cs typeface="Arial" panose="020B0604020202020204" pitchFamily="34" charset="0"/>
            </a:endParaRPr>
          </a:p>
        </p:txBody>
      </p:sp>
      <p:sp>
        <p:nvSpPr>
          <p:cNvPr id="8" name="Zástupný symbol pro obsah 7"/>
          <p:cNvSpPr>
            <a:spLocks noGrp="1"/>
          </p:cNvSpPr>
          <p:nvPr>
            <p:ph idx="1"/>
          </p:nvPr>
        </p:nvSpPr>
        <p:spPr/>
        <p:txBody>
          <a:bodyPr/>
          <a:lstStyle/>
          <a:p>
            <a:r>
              <a:rPr lang="cs-CZ" dirty="0" smtClean="0"/>
              <a:t>video</a:t>
            </a:r>
            <a:endParaRPr lang="cs-CZ" dirty="0"/>
          </a:p>
        </p:txBody>
      </p:sp>
      <p:pic>
        <p:nvPicPr>
          <p:cNvPr id="3" name="Aortic 4D flow MRI - 3D blood flow visualization  quantific.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520" y="1145282"/>
            <a:ext cx="8540441" cy="4803998"/>
          </a:xfrm>
          <a:prstGeom prst="rect">
            <a:avLst/>
          </a:prstGeom>
        </p:spPr>
      </p:pic>
      <p:sp>
        <p:nvSpPr>
          <p:cNvPr id="5" name="Obdélník 4"/>
          <p:cNvSpPr/>
          <p:nvPr/>
        </p:nvSpPr>
        <p:spPr>
          <a:xfrm>
            <a:off x="2286000" y="3105835"/>
            <a:ext cx="4572000" cy="646331"/>
          </a:xfrm>
          <a:prstGeom prst="rect">
            <a:avLst/>
          </a:prstGeom>
        </p:spPr>
        <p:txBody>
          <a:bodyPr>
            <a:spAutoFit/>
          </a:bodyPr>
          <a:lstStyle/>
          <a:p>
            <a:r>
              <a:rPr lang="cs-CZ" dirty="0"/>
              <a:t>https://www.youtube.com/watch?v=ZlJ8bHrc4qU</a:t>
            </a:r>
          </a:p>
        </p:txBody>
      </p:sp>
      <p:pic>
        <p:nvPicPr>
          <p:cNvPr id="9"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8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4624"/>
            <a:ext cx="7488832" cy="1656184"/>
          </a:xfrm>
        </p:spPr>
        <p:txBody>
          <a:bodyPr>
            <a:noAutofit/>
          </a:bodyPr>
          <a:lstStyle/>
          <a:p>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4D </a:t>
            </a:r>
            <a:r>
              <a:rPr lang="cs-CZ"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flow</a:t>
            </a:r>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CMR</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endParaRPr lang="cs-CZ"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36712" y="1"/>
            <a:ext cx="1507288"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p:cNvSpPr txBox="1"/>
          <p:nvPr/>
        </p:nvSpPr>
        <p:spPr>
          <a:xfrm>
            <a:off x="6156176" y="6597352"/>
            <a:ext cx="3065263" cy="261610"/>
          </a:xfrm>
          <a:prstGeom prst="rect">
            <a:avLst/>
          </a:prstGeom>
          <a:noFill/>
        </p:spPr>
        <p:txBody>
          <a:bodyPr wrap="none" rtlCol="0">
            <a:spAutoFit/>
          </a:bodyPr>
          <a:lstStyle/>
          <a:p>
            <a:r>
              <a:rPr lang="cs-CZ" sz="1100" b="1" dirty="0" smtClean="0">
                <a:latin typeface="Arial" panose="020B0604020202020204" pitchFamily="34" charset="0"/>
                <a:cs typeface="Arial" panose="020B0604020202020204" pitchFamily="34" charset="0"/>
              </a:rPr>
              <a:t>www.youtube.com/watch?v=NJzoVFkcdnA</a:t>
            </a:r>
            <a:endParaRPr lang="cs-CZ" sz="1100" b="1" dirty="0">
              <a:latin typeface="Arial" panose="020B0604020202020204" pitchFamily="34" charset="0"/>
              <a:cs typeface="Arial" panose="020B0604020202020204" pitchFamily="34" charset="0"/>
            </a:endParaRPr>
          </a:p>
        </p:txBody>
      </p:sp>
      <p:pic>
        <p:nvPicPr>
          <p:cNvPr id="7" name="Pulmonary stenosis - 4D Flow MRI.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115617" y="1286758"/>
            <a:ext cx="6820100" cy="5115524"/>
          </a:xfrm>
        </p:spPr>
      </p:pic>
      <p:pic>
        <p:nvPicPr>
          <p:cNvPr id="8"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147248" cy="4032448"/>
          </a:xfrm>
        </p:spPr>
        <p:txBody>
          <a:bodyPr>
            <a:normAutofit/>
          </a:bodyPr>
          <a:lstStyle/>
          <a:p>
            <a:r>
              <a:rPr lang="en-GB"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Thank you for your attention</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p:txBody>
          <a:bodyPr>
            <a:normAutofit/>
          </a:bodyPr>
          <a:lstStyle/>
          <a:p>
            <a:endParaRPr lang="en-GB" sz="2800" b="1" dirty="0">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6779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M-mode US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imaging</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916832"/>
            <a:ext cx="4513971" cy="2922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Zástupný symbol pro obsah 7"/>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4860032" y="1916832"/>
            <a:ext cx="4282364" cy="2922242"/>
          </a:xfrm>
          <a:prstGeom prst="rect">
            <a:avLst/>
          </a:prstGeom>
        </p:spPr>
      </p:pic>
      <p:sp>
        <p:nvSpPr>
          <p:cNvPr id="9" name="TextovéPole 8"/>
          <p:cNvSpPr txBox="1"/>
          <p:nvPr/>
        </p:nvSpPr>
        <p:spPr>
          <a:xfrm>
            <a:off x="1115406" y="5157192"/>
            <a:ext cx="7031092" cy="461665"/>
          </a:xfrm>
          <a:prstGeom prst="rect">
            <a:avLst/>
          </a:prstGeom>
          <a:noFill/>
        </p:spPr>
        <p:txBody>
          <a:bodyPr wrap="none" rtlCol="0">
            <a:spAutoFit/>
          </a:bodyPr>
          <a:lstStyle/>
          <a:p>
            <a:r>
              <a:rPr lang="cs-CZ" sz="2400" b="1" dirty="0" smtClean="0">
                <a:latin typeface="Arial" panose="020B0604020202020204" pitchFamily="34" charset="0"/>
                <a:cs typeface="Arial" panose="020B0604020202020204" pitchFamily="34" charset="0"/>
              </a:rPr>
              <a:t>1953 – </a:t>
            </a:r>
            <a:r>
              <a:rPr lang="cs-CZ" sz="2400" b="1" dirty="0" err="1" smtClean="0">
                <a:latin typeface="Arial" panose="020B0604020202020204" pitchFamily="34" charset="0"/>
                <a:cs typeface="Arial" panose="020B0604020202020204" pitchFamily="34" charset="0"/>
              </a:rPr>
              <a:t>Edler</a:t>
            </a:r>
            <a:r>
              <a:rPr lang="cs-CZ" sz="2400" b="1" dirty="0" smtClean="0">
                <a:latin typeface="Arial" panose="020B0604020202020204" pitchFamily="34" charset="0"/>
                <a:cs typeface="Arial" panose="020B0604020202020204" pitchFamily="34" charset="0"/>
              </a:rPr>
              <a:t> a Hertz                          2017 - IKEM</a:t>
            </a:r>
            <a:endParaRPr lang="cs-CZ"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761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629816"/>
            <a:ext cx="8229600" cy="1143000"/>
          </a:xfrm>
        </p:spPr>
        <p:txBody>
          <a:bodyPr>
            <a:normAutofit fontScale="90000"/>
          </a:bodyPr>
          <a:lstStyle/>
          <a:p>
            <a:r>
              <a:rPr lang="cs-CZ" sz="3600" b="1" dirty="0" smtClean="0">
                <a:solidFill>
                  <a:srgbClr val="C00000"/>
                </a:solidFill>
                <a:latin typeface="Arial" pitchFamily="34" charset="0"/>
                <a:cs typeface="Arial" pitchFamily="34" charset="0"/>
              </a:rPr>
              <a:t>2D (2 </a:t>
            </a:r>
            <a:r>
              <a:rPr lang="cs-CZ" sz="3600" b="1" dirty="0" err="1" smtClean="0">
                <a:solidFill>
                  <a:srgbClr val="C00000"/>
                </a:solidFill>
                <a:latin typeface="Arial" pitchFamily="34" charset="0"/>
                <a:cs typeface="Arial" pitchFamily="34" charset="0"/>
              </a:rPr>
              <a:t>dimensional</a:t>
            </a:r>
            <a:r>
              <a:rPr lang="cs-CZ" sz="3600" b="1" dirty="0" smtClean="0">
                <a:solidFill>
                  <a:srgbClr val="C00000"/>
                </a:solidFill>
                <a:latin typeface="Arial" pitchFamily="34" charset="0"/>
                <a:cs typeface="Arial" pitchFamily="34" charset="0"/>
              </a:rPr>
              <a:t> </a:t>
            </a:r>
            <a:r>
              <a:rPr lang="cs-CZ" sz="3600" b="1" dirty="0" err="1" smtClean="0">
                <a:solidFill>
                  <a:srgbClr val="C00000"/>
                </a:solidFill>
                <a:latin typeface="Arial" pitchFamily="34" charset="0"/>
                <a:cs typeface="Arial" pitchFamily="34" charset="0"/>
              </a:rPr>
              <a:t>imaging</a:t>
            </a:r>
            <a:r>
              <a:rPr lang="cs-CZ" sz="3600" b="1" dirty="0" smtClean="0">
                <a:solidFill>
                  <a:srgbClr val="C00000"/>
                </a:solidFill>
                <a:latin typeface="Arial" pitchFamily="34" charset="0"/>
                <a:cs typeface="Arial" pitchFamily="34" charset="0"/>
              </a:rPr>
              <a:t>)</a:t>
            </a:r>
            <a:br>
              <a:rPr lang="cs-CZ" sz="3600" b="1" dirty="0" smtClean="0">
                <a:solidFill>
                  <a:srgbClr val="C00000"/>
                </a:solidFill>
                <a:latin typeface="Arial" pitchFamily="34" charset="0"/>
                <a:cs typeface="Arial" pitchFamily="34" charset="0"/>
              </a:rPr>
            </a:br>
            <a:r>
              <a:rPr lang="cs-CZ" sz="3600" b="1" dirty="0" smtClean="0">
                <a:solidFill>
                  <a:srgbClr val="C00000"/>
                </a:solidFill>
                <a:latin typeface="Arial" pitchFamily="34" charset="0"/>
                <a:cs typeface="Arial" pitchFamily="34" charset="0"/>
              </a:rPr>
              <a:t>TTE (</a:t>
            </a:r>
            <a:r>
              <a:rPr lang="cs-CZ" sz="3600" b="1" dirty="0" err="1" smtClean="0">
                <a:solidFill>
                  <a:srgbClr val="C00000"/>
                </a:solidFill>
                <a:latin typeface="Arial" pitchFamily="34" charset="0"/>
                <a:cs typeface="Arial" pitchFamily="34" charset="0"/>
              </a:rPr>
              <a:t>transthoracic</a:t>
            </a:r>
            <a:r>
              <a:rPr lang="cs-CZ" sz="3600" b="1" dirty="0" smtClean="0">
                <a:solidFill>
                  <a:srgbClr val="C00000"/>
                </a:solidFill>
                <a:latin typeface="Arial" pitchFamily="34" charset="0"/>
                <a:cs typeface="Arial" pitchFamily="34" charset="0"/>
              </a:rPr>
              <a:t> </a:t>
            </a:r>
            <a:r>
              <a:rPr lang="cs-CZ" sz="3600" b="1" dirty="0" err="1" smtClean="0">
                <a:solidFill>
                  <a:srgbClr val="C00000"/>
                </a:solidFill>
                <a:latin typeface="Arial" pitchFamily="34" charset="0"/>
                <a:cs typeface="Arial" pitchFamily="34" charset="0"/>
              </a:rPr>
              <a:t>echocardiography</a:t>
            </a:r>
            <a:r>
              <a:rPr lang="cs-CZ" sz="3600" b="1" dirty="0" smtClean="0">
                <a:solidFill>
                  <a:srgbClr val="C00000"/>
                </a:solidFill>
                <a:latin typeface="Arial" pitchFamily="34" charset="0"/>
                <a:cs typeface="Arial" pitchFamily="34" charset="0"/>
              </a:rPr>
              <a:t>)</a:t>
            </a:r>
            <a:endParaRPr lang="cs-CZ" sz="3600" b="1" dirty="0">
              <a:solidFill>
                <a:srgbClr val="C00000"/>
              </a:solidFill>
              <a:latin typeface="Arial" pitchFamily="34" charset="0"/>
              <a:cs typeface="Arial" pitchFamily="34" charset="0"/>
            </a:endParaRPr>
          </a:p>
        </p:txBody>
      </p:sp>
      <p:pic>
        <p:nvPicPr>
          <p:cNvPr id="4" name="MOBILNI TROMBUS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107504" y="3105296"/>
            <a:ext cx="4378767" cy="2988000"/>
          </a:xfrm>
        </p:spPr>
      </p:pic>
      <p:sp>
        <p:nvSpPr>
          <p:cNvPr id="6" name="TextovéPole 5"/>
          <p:cNvSpPr txBox="1"/>
          <p:nvPr/>
        </p:nvSpPr>
        <p:spPr>
          <a:xfrm>
            <a:off x="1259632" y="6372036"/>
            <a:ext cx="7008014" cy="369332"/>
          </a:xfrm>
          <a:prstGeom prst="rect">
            <a:avLst/>
          </a:prstGeom>
          <a:noFill/>
        </p:spPr>
        <p:txBody>
          <a:bodyPr wrap="square" rtlCol="0">
            <a:spAutoFit/>
          </a:bodyPr>
          <a:lstStyle/>
          <a:p>
            <a:r>
              <a:rPr lang="cs-CZ" b="1" dirty="0" smtClean="0">
                <a:latin typeface="Arial" pitchFamily="34" charset="0"/>
                <a:cs typeface="Arial" pitchFamily="34" charset="0"/>
              </a:rPr>
              <a:t>        2D – TTE                                             </a:t>
            </a:r>
            <a:r>
              <a:rPr lang="cs-CZ" b="1" dirty="0" err="1" smtClean="0">
                <a:latin typeface="Arial" pitchFamily="34" charset="0"/>
                <a:cs typeface="Arial" pitchFamily="34" charset="0"/>
              </a:rPr>
              <a:t>Colour</a:t>
            </a:r>
            <a:r>
              <a:rPr lang="cs-CZ" b="1" dirty="0" smtClean="0">
                <a:latin typeface="Arial" pitchFamily="34" charset="0"/>
                <a:cs typeface="Arial" pitchFamily="34" charset="0"/>
              </a:rPr>
              <a:t> </a:t>
            </a:r>
            <a:r>
              <a:rPr lang="cs-CZ" b="1" dirty="0" err="1" smtClean="0">
                <a:latin typeface="Arial" pitchFamily="34" charset="0"/>
                <a:cs typeface="Arial" pitchFamily="34" charset="0"/>
              </a:rPr>
              <a:t>doppler</a:t>
            </a:r>
            <a:r>
              <a:rPr lang="cs-CZ" b="1" dirty="0" smtClean="0">
                <a:latin typeface="Arial" pitchFamily="34" charset="0"/>
                <a:cs typeface="Arial" pitchFamily="34" charset="0"/>
              </a:rPr>
              <a:t> TEE</a:t>
            </a:r>
            <a:endParaRPr lang="cs-CZ" b="1" dirty="0">
              <a:latin typeface="Arial" pitchFamily="34" charset="0"/>
              <a:cs typeface="Arial" pitchFamily="34" charset="0"/>
            </a:endParaRPr>
          </a:p>
        </p:txBody>
      </p:sp>
      <p:pic>
        <p:nvPicPr>
          <p:cNvPr id="7" name="Picture 4" descr="Image result for léka&amp;rcaron;ská fakulta hradec králové 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descr="http://www.seemyheart.org/images/heartultrasoundthum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4257" y="1628800"/>
            <a:ext cx="2190750" cy="1809751"/>
          </a:xfrm>
          <a:prstGeom prst="rect">
            <a:avLst/>
          </a:prstGeom>
          <a:noFill/>
          <a:extLst>
            <a:ext uri="{909E8E84-426E-40DD-AFC4-6F175D3DCCD1}">
              <a14:hiddenFill xmlns:a14="http://schemas.microsoft.com/office/drawing/2010/main">
                <a:solidFill>
                  <a:srgbClr val="FFFFFF"/>
                </a:solidFill>
              </a14:hiddenFill>
            </a:ext>
          </a:extLst>
        </p:spPr>
      </p:pic>
      <p:pic>
        <p:nvPicPr>
          <p:cNvPr id="5" name="market2.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572000" y="3121372"/>
            <a:ext cx="4355170" cy="2971924"/>
          </a:xfrm>
          <a:prstGeom prst="rect">
            <a:avLst/>
          </a:prstGeom>
        </p:spPr>
      </p:pic>
    </p:spTree>
    <p:extLst>
      <p:ext uri="{BB962C8B-B14F-4D97-AF65-F5344CB8AC3E}">
        <p14:creationId xmlns:p14="http://schemas.microsoft.com/office/powerpoint/2010/main" val="312544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4" fill="hold"/>
                                        <p:tgtEl>
                                          <p:spTgt spid="4"/>
                                        </p:tgtEl>
                                      </p:cBhvr>
                                    </p:cmd>
                                  </p:childTnLst>
                                </p:cTn>
                              </p:par>
                            </p:childTnLst>
                          </p:cTn>
                        </p:par>
                        <p:par>
                          <p:cTn id="7" fill="hold">
                            <p:stCondLst>
                              <p:cond delay="1374"/>
                            </p:stCondLst>
                            <p:childTnLst>
                              <p:par>
                                <p:cTn id="8" presetID="1" presetClass="mediacall" presetSubtype="0" fill="hold" nodeType="afterEffect">
                                  <p:stCondLst>
                                    <p:cond delay="0"/>
                                  </p:stCondLst>
                                  <p:childTnLst>
                                    <p:cmd type="call" cmd="playFrom(0.0)">
                                      <p:cBhvr>
                                        <p:cTn id="9" dur="12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04664"/>
            <a:ext cx="8229600" cy="1143000"/>
          </a:xfrm>
        </p:spPr>
        <p:txBody>
          <a:bodyPr>
            <a:normAutofit fontScale="90000"/>
          </a:bodyPr>
          <a:lstStyle/>
          <a:p>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TEE –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transesophageal</a:t>
            </a:r>
            <a:r>
              <a:rPr lang="cs-CZ" sz="3600"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cs-CZ" sz="3600" b="1" dirty="0" err="1"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echocardiography</a:t>
            </a:r>
            <a:endParaRPr lang="en-GB" sz="3600"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5" name="375601082_POSOVA_20150411_191909_0013.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23928" y="3325796"/>
            <a:ext cx="4682455" cy="3512149"/>
          </a:xfrm>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Image result for TEE imagi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43808" y="2092699"/>
            <a:ext cx="2425032" cy="18180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oesophagus and heart rel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1787" y="1988840"/>
            <a:ext cx="2195807" cy="2745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6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518864" y="413792"/>
            <a:ext cx="8229600" cy="1143000"/>
          </a:xfrm>
        </p:spPr>
        <p:txBody>
          <a:bodyPr>
            <a:normAutofit/>
          </a:bodyPr>
          <a:lstStyle/>
          <a:p>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Contrast</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US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imaging</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Zástupný symbol pro obsah 2"/>
          <p:cNvSpPr>
            <a:spLocks noGrp="1"/>
          </p:cNvSpPr>
          <p:nvPr>
            <p:ph idx="1"/>
          </p:nvPr>
        </p:nvSpPr>
        <p:spPr/>
        <p:txBody>
          <a:bodyPr/>
          <a:lstStyle/>
          <a:p>
            <a:pPr marL="0" indent="0">
              <a:buNone/>
            </a:pPr>
            <a:r>
              <a:rPr lang="en-US" sz="2800" b="1" dirty="0" err="1" smtClean="0">
                <a:latin typeface="Arial" pitchFamily="34" charset="0"/>
                <a:cs typeface="Arial" pitchFamily="34" charset="0"/>
              </a:rPr>
              <a:t>Gramiak</a:t>
            </a:r>
            <a:r>
              <a:rPr lang="cs-CZ" sz="2800" b="1" dirty="0" smtClean="0">
                <a:latin typeface="Arial" pitchFamily="34" charset="0"/>
                <a:cs typeface="Arial" pitchFamily="34" charset="0"/>
              </a:rPr>
              <a:t> R</a:t>
            </a:r>
            <a:r>
              <a:rPr lang="en-US" sz="2800" b="1" dirty="0" smtClean="0">
                <a:latin typeface="Arial" pitchFamily="34" charset="0"/>
                <a:cs typeface="Arial" pitchFamily="34" charset="0"/>
              </a:rPr>
              <a:t> </a:t>
            </a:r>
            <a:r>
              <a:rPr lang="en-US" sz="2800" b="1" dirty="0">
                <a:latin typeface="Arial" pitchFamily="34" charset="0"/>
                <a:cs typeface="Arial" pitchFamily="34" charset="0"/>
              </a:rPr>
              <a:t>and </a:t>
            </a:r>
            <a:r>
              <a:rPr lang="en-US" sz="2800" b="1" dirty="0" smtClean="0">
                <a:latin typeface="Arial" pitchFamily="34" charset="0"/>
                <a:cs typeface="Arial" pitchFamily="34" charset="0"/>
              </a:rPr>
              <a:t>Shah</a:t>
            </a:r>
            <a:r>
              <a:rPr lang="cs-CZ" sz="2800" b="1" dirty="0" smtClean="0">
                <a:latin typeface="Arial" pitchFamily="34" charset="0"/>
                <a:cs typeface="Arial" pitchFamily="34" charset="0"/>
              </a:rPr>
              <a:t> PM </a:t>
            </a:r>
            <a:r>
              <a:rPr lang="cs-CZ" sz="2800" b="1" dirty="0" err="1" smtClean="0">
                <a:latin typeface="Arial" pitchFamily="34" charset="0"/>
                <a:cs typeface="Arial" pitchFamily="34" charset="0"/>
              </a:rPr>
              <a:t>discovered</a:t>
            </a:r>
            <a:r>
              <a:rPr lang="cs-CZ" sz="2800" b="1" dirty="0" smtClean="0">
                <a:latin typeface="Arial" pitchFamily="34" charset="0"/>
                <a:cs typeface="Arial" pitchFamily="34" charset="0"/>
              </a:rPr>
              <a:t>  in 1968</a:t>
            </a:r>
            <a:endParaRPr lang="cs-CZ" sz="2800" b="1" dirty="0">
              <a:latin typeface="Arial" pitchFamily="34" charset="0"/>
              <a:cs typeface="Arial" pitchFamily="34" charset="0"/>
            </a:endParaRPr>
          </a:p>
          <a:p>
            <a:endParaRPr lang="cs-CZ" dirty="0"/>
          </a:p>
        </p:txBody>
      </p:sp>
      <p:pic>
        <p:nvPicPr>
          <p:cNvPr id="4" name="LKsonovue-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7504" y="2996952"/>
            <a:ext cx="4084182" cy="2787005"/>
          </a:xfrm>
          <a:prstGeom prst="rect">
            <a:avLst/>
          </a:prstGeom>
        </p:spPr>
      </p:pic>
      <p:pic>
        <p:nvPicPr>
          <p:cNvPr id="5" name="LKsonovue-3.av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644008" y="2996952"/>
            <a:ext cx="4189706" cy="2859013"/>
          </a:xfrm>
          <a:prstGeom prst="rect">
            <a:avLst/>
          </a:prstGeom>
        </p:spPr>
      </p:pic>
      <p:sp>
        <p:nvSpPr>
          <p:cNvPr id="6" name="TextovéPole 5"/>
          <p:cNvSpPr txBox="1"/>
          <p:nvPr/>
        </p:nvSpPr>
        <p:spPr>
          <a:xfrm>
            <a:off x="107504" y="6165304"/>
            <a:ext cx="9036496" cy="369332"/>
          </a:xfrm>
          <a:prstGeom prst="rect">
            <a:avLst/>
          </a:prstGeom>
          <a:noFill/>
        </p:spPr>
        <p:txBody>
          <a:bodyPr wrap="square" rtlCol="0">
            <a:spAutoFit/>
          </a:bodyPr>
          <a:lstStyle/>
          <a:p>
            <a:r>
              <a:rPr lang="cs-CZ" b="1" dirty="0" smtClean="0">
                <a:latin typeface="Arial" pitchFamily="34" charset="0"/>
                <a:cs typeface="Arial" pitchFamily="34" charset="0"/>
              </a:rPr>
              <a:t>                    </a:t>
            </a:r>
            <a:r>
              <a:rPr lang="cs-CZ" b="1" dirty="0" err="1" smtClean="0">
                <a:latin typeface="Arial" pitchFamily="34" charset="0"/>
                <a:cs typeface="Arial" pitchFamily="34" charset="0"/>
              </a:rPr>
              <a:t>Native</a:t>
            </a:r>
            <a:r>
              <a:rPr lang="cs-CZ" b="1" dirty="0" smtClean="0">
                <a:latin typeface="Arial" pitchFamily="34" charset="0"/>
                <a:cs typeface="Arial" pitchFamily="34" charset="0"/>
              </a:rPr>
              <a:t> TTE                                                    </a:t>
            </a:r>
            <a:r>
              <a:rPr lang="cs-CZ" b="1" dirty="0" err="1" smtClean="0">
                <a:latin typeface="Arial" pitchFamily="34" charset="0"/>
                <a:cs typeface="Arial" pitchFamily="34" charset="0"/>
              </a:rPr>
              <a:t>Contrast</a:t>
            </a:r>
            <a:r>
              <a:rPr lang="cs-CZ" b="1" dirty="0" smtClean="0">
                <a:latin typeface="Arial" pitchFamily="34" charset="0"/>
                <a:cs typeface="Arial" pitchFamily="34" charset="0"/>
              </a:rPr>
              <a:t> TTE                                                 </a:t>
            </a:r>
            <a:endParaRPr lang="cs-CZ" b="1" dirty="0">
              <a:latin typeface="Arial" pitchFamily="34" charset="0"/>
              <a:cs typeface="Arial" pitchFamily="34" charset="0"/>
            </a:endParaRPr>
          </a:p>
        </p:txBody>
      </p:sp>
      <p:pic>
        <p:nvPicPr>
          <p:cNvPr id="7" name="Picture 4" descr="Image result for léka&amp;rcaron;ská fakulta hradec králové 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4"/>
                                        </p:tgtEl>
                                      </p:cBhvr>
                                    </p:cmd>
                                  </p:childTnLst>
                                </p:cTn>
                              </p:par>
                            </p:childTnLst>
                          </p:cTn>
                        </p:par>
                        <p:par>
                          <p:cTn id="7" fill="hold">
                            <p:stCondLst>
                              <p:cond delay="1666"/>
                            </p:stCondLst>
                            <p:childTnLst>
                              <p:par>
                                <p:cTn id="8" presetID="1" presetClass="mediacall" presetSubtype="0" fill="hold" nodeType="afterEffect">
                                  <p:stCondLst>
                                    <p:cond delay="0"/>
                                  </p:stCondLst>
                                  <p:childTnLst>
                                    <p:cmd type="call" cmd="playFrom(0.0)">
                                      <p:cBhvr>
                                        <p:cTn id="9" dur="9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57200" y="274638"/>
            <a:ext cx="8229600" cy="706090"/>
          </a:xfrm>
        </p:spPr>
        <p:txBody>
          <a:bodyPr>
            <a:normAutofit fontScale="90000"/>
          </a:bodyPr>
          <a:lstStyle/>
          <a:p>
            <a:r>
              <a:rPr lang="cs-CZ" b="1" dirty="0" smtClean="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3D ECHO</a:t>
            </a:r>
            <a:endParaRPr lang="cs-CZ" b="1"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Zástupný symbol pro obsah 2"/>
          <p:cNvSpPr>
            <a:spLocks noGrp="1"/>
          </p:cNvSpPr>
          <p:nvPr>
            <p:ph idx="1"/>
          </p:nvPr>
        </p:nvSpPr>
        <p:spPr>
          <a:xfrm>
            <a:off x="457200" y="1052736"/>
            <a:ext cx="8229600" cy="5073427"/>
          </a:xfrm>
        </p:spPr>
        <p:txBody>
          <a:bodyPr/>
          <a:lstStyle/>
          <a:p>
            <a:r>
              <a:rPr lang="cs-CZ" sz="2400" b="1" dirty="0" smtClean="0">
                <a:latin typeface="Arial" pitchFamily="34" charset="0"/>
                <a:cs typeface="Arial" pitchFamily="34" charset="0"/>
              </a:rPr>
              <a:t>1973 – Tom Brown</a:t>
            </a:r>
          </a:p>
          <a:p>
            <a:r>
              <a:rPr lang="cs-CZ" sz="2400" b="1" dirty="0" smtClean="0">
                <a:latin typeface="Arial" pitchFamily="34" charset="0"/>
                <a:cs typeface="Arial" pitchFamily="34" charset="0"/>
              </a:rPr>
              <a:t>Rapid PC and US </a:t>
            </a:r>
            <a:r>
              <a:rPr lang="cs-CZ" sz="2400" b="1" dirty="0" err="1" smtClean="0">
                <a:latin typeface="Arial" pitchFamily="34" charset="0"/>
                <a:cs typeface="Arial" pitchFamily="34" charset="0"/>
              </a:rPr>
              <a:t>probe</a:t>
            </a:r>
            <a:r>
              <a:rPr lang="cs-CZ" sz="2400" b="1" dirty="0" smtClean="0">
                <a:latin typeface="Arial" pitchFamily="34" charset="0"/>
                <a:cs typeface="Arial" pitchFamily="34" charset="0"/>
              </a:rPr>
              <a:t> technology </a:t>
            </a:r>
            <a:r>
              <a:rPr lang="cs-CZ" sz="2400" b="1" dirty="0" err="1" smtClean="0">
                <a:latin typeface="Arial" pitchFamily="34" charset="0"/>
                <a:cs typeface="Arial" pitchFamily="34" charset="0"/>
              </a:rPr>
              <a:t>development</a:t>
            </a:r>
            <a:r>
              <a:rPr lang="cs-CZ" sz="2400" b="1" dirty="0" smtClean="0">
                <a:latin typeface="Arial" pitchFamily="34" charset="0"/>
                <a:cs typeface="Arial" pitchFamily="34" charset="0"/>
              </a:rPr>
              <a:t> (3000 </a:t>
            </a:r>
            <a:r>
              <a:rPr lang="cs-CZ" sz="2400" b="1" dirty="0" err="1" smtClean="0">
                <a:latin typeface="Arial" pitchFamily="34" charset="0"/>
                <a:cs typeface="Arial" pitchFamily="34" charset="0"/>
              </a:rPr>
              <a:t>piezoelectric</a:t>
            </a:r>
            <a:r>
              <a:rPr lang="cs-CZ" sz="2400" b="1" dirty="0" smtClean="0">
                <a:latin typeface="Arial" pitchFamily="34" charset="0"/>
                <a:cs typeface="Arial" pitchFamily="34" charset="0"/>
              </a:rPr>
              <a:t> </a:t>
            </a:r>
            <a:r>
              <a:rPr lang="cs-CZ" sz="2400" b="1" dirty="0" err="1" smtClean="0">
                <a:latin typeface="Arial" pitchFamily="34" charset="0"/>
                <a:cs typeface="Arial" pitchFamily="34" charset="0"/>
              </a:rPr>
              <a:t>crystals</a:t>
            </a:r>
            <a:r>
              <a:rPr lang="cs-CZ" sz="2400" b="1" dirty="0" smtClean="0">
                <a:latin typeface="Arial" pitchFamily="34" charset="0"/>
                <a:cs typeface="Arial" pitchFamily="34" charset="0"/>
              </a:rPr>
              <a:t> in matrix)</a:t>
            </a:r>
          </a:p>
          <a:p>
            <a:pPr marL="0" indent="0">
              <a:buNone/>
            </a:pPr>
            <a:endParaRPr lang="cs-CZ"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6136" y="2492896"/>
            <a:ext cx="1792885"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420888"/>
            <a:ext cx="179288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1600" y="2492896"/>
            <a:ext cx="1792887"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7744" y="5157192"/>
            <a:ext cx="1509126"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5976" y="5013176"/>
            <a:ext cx="1509125"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00192" y="4941168"/>
            <a:ext cx="1509125" cy="16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5157192"/>
            <a:ext cx="1512168" cy="1623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107504" y="2463279"/>
            <a:ext cx="3041217" cy="461665"/>
          </a:xfrm>
          <a:prstGeom prst="rect">
            <a:avLst/>
          </a:prstGeom>
          <a:noFill/>
        </p:spPr>
        <p:txBody>
          <a:bodyPr wrap="none" rtlCol="0">
            <a:spAutoFit/>
          </a:bodyPr>
          <a:lstStyle/>
          <a:p>
            <a:r>
              <a:rPr lang="cs-CZ" sz="2400" b="1" dirty="0" smtClean="0">
                <a:solidFill>
                  <a:schemeClr val="accent1"/>
                </a:solidFill>
                <a:latin typeface="Arial" panose="020B0604020202020204" pitchFamily="34" charset="0"/>
                <a:cs typeface="Arial" panose="020B0604020202020204" pitchFamily="34" charset="0"/>
              </a:rPr>
              <a:t>2D ECHO – 64 </a:t>
            </a:r>
            <a:r>
              <a:rPr lang="cs-CZ" sz="2400" b="1" dirty="0" err="1" smtClean="0">
                <a:solidFill>
                  <a:schemeClr val="accent1"/>
                </a:solidFill>
                <a:latin typeface="Arial" panose="020B0604020202020204" pitchFamily="34" charset="0"/>
                <a:cs typeface="Arial" panose="020B0604020202020204" pitchFamily="34" charset="0"/>
              </a:rPr>
              <a:t>rows</a:t>
            </a:r>
            <a:endParaRPr lang="cs-CZ" sz="2400" b="1" dirty="0">
              <a:solidFill>
                <a:schemeClr val="accent1"/>
              </a:solidFill>
              <a:latin typeface="Arial" panose="020B0604020202020204" pitchFamily="34" charset="0"/>
              <a:cs typeface="Arial" panose="020B0604020202020204" pitchFamily="34" charset="0"/>
            </a:endParaRPr>
          </a:p>
        </p:txBody>
      </p:sp>
      <p:sp>
        <p:nvSpPr>
          <p:cNvPr id="5" name="TextovéPole 4"/>
          <p:cNvSpPr txBox="1"/>
          <p:nvPr/>
        </p:nvSpPr>
        <p:spPr>
          <a:xfrm>
            <a:off x="107504" y="4365104"/>
            <a:ext cx="4777270" cy="461665"/>
          </a:xfrm>
          <a:prstGeom prst="rect">
            <a:avLst/>
          </a:prstGeom>
          <a:noFill/>
        </p:spPr>
        <p:txBody>
          <a:bodyPr wrap="none" rtlCol="0">
            <a:spAutoFit/>
          </a:bodyPr>
          <a:lstStyle/>
          <a:p>
            <a:r>
              <a:rPr lang="cs-CZ" sz="2400" b="1" dirty="0" smtClean="0">
                <a:solidFill>
                  <a:schemeClr val="accent1"/>
                </a:solidFill>
                <a:latin typeface="Arial" panose="020B0604020202020204" pitchFamily="34" charset="0"/>
                <a:cs typeface="Arial" panose="020B0604020202020204" pitchFamily="34" charset="0"/>
              </a:rPr>
              <a:t>3D ECHO - </a:t>
            </a:r>
            <a:r>
              <a:rPr lang="cs-CZ" sz="2400" b="1" dirty="0">
                <a:solidFill>
                  <a:schemeClr val="accent1"/>
                </a:solidFill>
                <a:latin typeface="Arial" panose="020B0604020202020204" pitchFamily="34" charset="0"/>
                <a:cs typeface="Arial" panose="020B0604020202020204" pitchFamily="34" charset="0"/>
              </a:rPr>
              <a:t> 64 x 64 = </a:t>
            </a:r>
            <a:r>
              <a:rPr lang="cs-CZ" sz="2400" b="1" dirty="0" smtClean="0">
                <a:solidFill>
                  <a:schemeClr val="accent1"/>
                </a:solidFill>
                <a:latin typeface="Arial" panose="020B0604020202020204" pitchFamily="34" charset="0"/>
                <a:cs typeface="Arial" panose="020B0604020202020204" pitchFamily="34" charset="0"/>
              </a:rPr>
              <a:t>4096 </a:t>
            </a:r>
            <a:r>
              <a:rPr lang="cs-CZ" sz="2400" b="1" dirty="0" err="1" smtClean="0">
                <a:solidFill>
                  <a:schemeClr val="accent1"/>
                </a:solidFill>
                <a:latin typeface="Arial" panose="020B0604020202020204" pitchFamily="34" charset="0"/>
                <a:cs typeface="Arial" panose="020B0604020202020204" pitchFamily="34" charset="0"/>
              </a:rPr>
              <a:t>rows</a:t>
            </a:r>
            <a:endParaRPr lang="cs-CZ" sz="2400" b="1" dirty="0">
              <a:solidFill>
                <a:schemeClr val="accent1"/>
              </a:solidFill>
              <a:latin typeface="Arial" panose="020B0604020202020204" pitchFamily="34" charset="0"/>
              <a:cs typeface="Arial" panose="020B0604020202020204" pitchFamily="34" charset="0"/>
            </a:endParaRPr>
          </a:p>
        </p:txBody>
      </p:sp>
      <p:sp>
        <p:nvSpPr>
          <p:cNvPr id="7" name="TextovéPole 6"/>
          <p:cNvSpPr txBox="1"/>
          <p:nvPr/>
        </p:nvSpPr>
        <p:spPr>
          <a:xfrm>
            <a:off x="7812360" y="6596390"/>
            <a:ext cx="1380506" cy="261610"/>
          </a:xfrm>
          <a:prstGeom prst="rect">
            <a:avLst/>
          </a:prstGeom>
          <a:noFill/>
        </p:spPr>
        <p:txBody>
          <a:bodyPr wrap="none" rtlCol="0">
            <a:spAutoFit/>
          </a:bodyPr>
          <a:lstStyle/>
          <a:p>
            <a:r>
              <a:rPr lang="cs-CZ" sz="1100" b="1" dirty="0" smtClean="0">
                <a:latin typeface="Arial" panose="020B0604020202020204" pitchFamily="34" charset="0"/>
                <a:cs typeface="Arial" panose="020B0604020202020204" pitchFamily="34" charset="0"/>
              </a:rPr>
              <a:t>http://folk.ntnu.no</a:t>
            </a:r>
            <a:endParaRPr lang="cs-CZ" sz="1100" b="1" dirty="0">
              <a:latin typeface="Arial" panose="020B0604020202020204" pitchFamily="34" charset="0"/>
              <a:cs typeface="Arial" panose="020B0604020202020204" pitchFamily="34" charset="0"/>
            </a:endParaRPr>
          </a:p>
        </p:txBody>
      </p:sp>
      <p:pic>
        <p:nvPicPr>
          <p:cNvPr id="14" name="Picture 4" descr="Image result for léka&amp;rcaron;ská fakulta hradec králové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923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908720"/>
            <a:ext cx="8229600" cy="1143000"/>
          </a:xfrm>
        </p:spPr>
        <p:txBody>
          <a:bodyPr>
            <a:noAutofit/>
          </a:bodyPr>
          <a:lstStyle/>
          <a:p>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3D – LV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volumes</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and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systolic</a:t>
            </a:r>
            <a:r>
              <a:rPr lang="cs-CZ" sz="3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cs-CZ" sz="3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function</a:t>
            </a:r>
            <a:endParaRPr lang="cs-CZ" sz="36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triplane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472085" y="2708920"/>
            <a:ext cx="5636419" cy="3828790"/>
          </a:xfrm>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6717" y="3"/>
            <a:ext cx="1507284" cy="76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Related im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5655" y="44673"/>
            <a:ext cx="1248073" cy="9360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léka&amp;rcaron;ská fakulta hradec králové 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96" y="44624"/>
            <a:ext cx="936104" cy="93610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drsvenkatesan.files.wordpress.com/2008/08/4_chamber.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96" y="1924025"/>
            <a:ext cx="3311962" cy="2873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p:cNvSpPr txBox="1"/>
          <p:nvPr/>
        </p:nvSpPr>
        <p:spPr>
          <a:xfrm>
            <a:off x="179512" y="5229200"/>
            <a:ext cx="1423788" cy="261610"/>
          </a:xfrm>
          <a:prstGeom prst="rect">
            <a:avLst/>
          </a:prstGeom>
          <a:noFill/>
        </p:spPr>
        <p:txBody>
          <a:bodyPr wrap="none" rtlCol="0">
            <a:spAutoFit/>
          </a:bodyPr>
          <a:lstStyle/>
          <a:p>
            <a:r>
              <a:rPr lang="cs-CZ" sz="1100" b="1" dirty="0" err="1" smtClean="0">
                <a:latin typeface="Arial" panose="020B0604020202020204" pitchFamily="34" charset="0"/>
                <a:cs typeface="Arial" panose="020B0604020202020204" pitchFamily="34" charset="0"/>
              </a:rPr>
              <a:t>Dr</a:t>
            </a:r>
            <a:r>
              <a:rPr lang="cs-CZ" sz="1100" b="1" dirty="0" smtClean="0">
                <a:latin typeface="Arial" panose="020B0604020202020204" pitchFamily="34" charset="0"/>
                <a:cs typeface="Arial" panose="020B0604020202020204" pitchFamily="34" charset="0"/>
              </a:rPr>
              <a:t> </a:t>
            </a:r>
            <a:r>
              <a:rPr lang="cs-CZ" sz="1100" b="1" dirty="0" err="1" smtClean="0">
                <a:latin typeface="Arial" panose="020B0604020202020204" pitchFamily="34" charset="0"/>
                <a:cs typeface="Arial" panose="020B0604020202020204" pitchFamily="34" charset="0"/>
              </a:rPr>
              <a:t>Vencatesan</a:t>
            </a:r>
            <a:r>
              <a:rPr lang="cs-CZ" sz="1100" b="1" dirty="0" smtClean="0">
                <a:latin typeface="Arial" panose="020B0604020202020204" pitchFamily="34" charset="0"/>
                <a:cs typeface="Arial" panose="020B0604020202020204" pitchFamily="34" charset="0"/>
              </a:rPr>
              <a:t> MD</a:t>
            </a:r>
            <a:endParaRPr lang="en-GB" sz="11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4678</TotalTime>
  <Words>504</Words>
  <Application>Microsoft Office PowerPoint</Application>
  <PresentationFormat>Předvádění na obrazovce (4:3)</PresentationFormat>
  <Paragraphs>113</Paragraphs>
  <Slides>37</Slides>
  <Notes>2</Notes>
  <HiddenSlides>0</HiddenSlides>
  <MMClips>28</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37</vt:i4>
      </vt:variant>
    </vt:vector>
  </HeadingPairs>
  <TitlesOfParts>
    <vt:vector size="42" baseType="lpstr">
      <vt:lpstr>Arial</vt:lpstr>
      <vt:lpstr>Calibri</vt:lpstr>
      <vt:lpstr>msgothic</vt:lpstr>
      <vt:lpstr>Wingdings</vt:lpstr>
      <vt:lpstr>Motiv systému Office</vt:lpstr>
      <vt:lpstr>Clinical anatomy  Imaging in Cardiology</vt:lpstr>
      <vt:lpstr>History of US imaging</vt:lpstr>
      <vt:lpstr>Modern US scanners</vt:lpstr>
      <vt:lpstr>M-mode US imaging</vt:lpstr>
      <vt:lpstr>2D (2 dimensional imaging) TTE (transthoracic echocardiography)</vt:lpstr>
      <vt:lpstr>TEE – transesophageal echocardiography</vt:lpstr>
      <vt:lpstr>Contrast US imaging</vt:lpstr>
      <vt:lpstr>3D ECHO</vt:lpstr>
      <vt:lpstr>3D – LV volumes and systolic function</vt:lpstr>
      <vt:lpstr>3D – aortic valve</vt:lpstr>
      <vt:lpstr>3D mitral valve</vt:lpstr>
      <vt:lpstr>3D – intracardiac mass</vt:lpstr>
      <vt:lpstr>Speckle tracking</vt:lpstr>
      <vt:lpstr>Prezentace aplikace PowerPoint</vt:lpstr>
      <vt:lpstr>Aortic dissection</vt:lpstr>
      <vt:lpstr>Acute myocardial infartion imaging</vt:lpstr>
      <vt:lpstr>Acute myocardial infartion imaging</vt:lpstr>
      <vt:lpstr>Akinetic septum secondary to left anterior descending artery occlusion</vt:lpstr>
      <vt:lpstr>Large septal defect secondary to left anterior descending artery occlusion</vt:lpstr>
      <vt:lpstr>Large septal defect secondary to left anterior descending artery occlusion</vt:lpstr>
      <vt:lpstr>Magnetic resonance imaging MRI                  </vt:lpstr>
      <vt:lpstr>CT   X   MRI</vt:lpstr>
      <vt:lpstr>Computed tomography – CT Aortic root size</vt:lpstr>
      <vt:lpstr>Native MRI  Aortic root size</vt:lpstr>
      <vt:lpstr>CT coronary angiography</vt:lpstr>
      <vt:lpstr>MR coronary angiography</vt:lpstr>
      <vt:lpstr>MRI – tissue characteristic</vt:lpstr>
      <vt:lpstr>MRI – tissue characteristic Midwall fibrosis </vt:lpstr>
      <vt:lpstr>MRI – cine sequence Left and right ventricular function</vt:lpstr>
      <vt:lpstr>MRI - Left and right ventricular function</vt:lpstr>
      <vt:lpstr>MRI - Valve function Aortic regurgitation</vt:lpstr>
      <vt:lpstr>Cardiac tumors malignant </vt:lpstr>
      <vt:lpstr>Cardiac tumors benign - myxoma</vt:lpstr>
      <vt:lpstr>4D flow CMR </vt:lpstr>
      <vt:lpstr>4D flow CMR </vt:lpstr>
      <vt:lpstr>4D flow CMR </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Radka</dc:creator>
  <cp:lastModifiedBy>Ondrej Nanka</cp:lastModifiedBy>
  <cp:revision>125</cp:revision>
  <dcterms:created xsi:type="dcterms:W3CDTF">2013-05-30T20:00:18Z</dcterms:created>
  <dcterms:modified xsi:type="dcterms:W3CDTF">2017-03-10T12:47:55Z</dcterms:modified>
</cp:coreProperties>
</file>