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274" r:id="rId6"/>
    <p:sldId id="316" r:id="rId7"/>
    <p:sldId id="320" r:id="rId8"/>
    <p:sldId id="323" r:id="rId9"/>
    <p:sldId id="351" r:id="rId10"/>
    <p:sldId id="308" r:id="rId11"/>
    <p:sldId id="309" r:id="rId12"/>
    <p:sldId id="307" r:id="rId13"/>
    <p:sldId id="310" r:id="rId14"/>
    <p:sldId id="311" r:id="rId15"/>
    <p:sldId id="313" r:id="rId16"/>
    <p:sldId id="314" r:id="rId17"/>
    <p:sldId id="321" r:id="rId18"/>
    <p:sldId id="315" r:id="rId19"/>
    <p:sldId id="317" r:id="rId20"/>
    <p:sldId id="318" r:id="rId21"/>
    <p:sldId id="350" r:id="rId22"/>
    <p:sldId id="326" r:id="rId23"/>
    <p:sldId id="327" r:id="rId24"/>
    <p:sldId id="325" r:id="rId25"/>
    <p:sldId id="328" r:id="rId26"/>
    <p:sldId id="329" r:id="rId27"/>
    <p:sldId id="332" r:id="rId28"/>
    <p:sldId id="333" r:id="rId29"/>
    <p:sldId id="336" r:id="rId30"/>
    <p:sldId id="337" r:id="rId31"/>
    <p:sldId id="338" r:id="rId32"/>
    <p:sldId id="339" r:id="rId33"/>
    <p:sldId id="340" r:id="rId34"/>
    <p:sldId id="348" r:id="rId35"/>
    <p:sldId id="349" r:id="rId36"/>
    <p:sldId id="341" r:id="rId37"/>
    <p:sldId id="342" r:id="rId38"/>
    <p:sldId id="343" r:id="rId39"/>
    <p:sldId id="344" r:id="rId40"/>
    <p:sldId id="345" r:id="rId41"/>
    <p:sldId id="347" r:id="rId42"/>
    <p:sldId id="303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9T20:56:55.066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6151 1143 10869,'0'0'0,"0"0"608,0 0-608,0 0 0,0 0-240,0 0 128,0 0-480,0 0-961,0 0-912,0 0-2737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9T20:56:55.066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6151 1143 10869,'0'0'0,"0"0"608,0 0-608,0 0 0,0 0-240,0 0 128,0 0-480,0 0-961,0 0-912,0 0-2737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9T20:56:55.066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6151 1143 10869,'0'0'0,"0"0"608,0 0-608,0 0 0,0 0-240,0 0 128,0 0-480,0 0-961,0 0-912,0 0-2737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9T21:39:31.529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4981 3385 9780,'0'0'0,"0"-31"1585,0 31-1233,-31 0-272,31 0 64,0 0-47,0 0-65,0 0-48,0 0-353,0 0-495,0 0-961,0 0-2433,0 0 769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9T21:39:31.529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4981 3385 9780,'0'0'0,"0"-31"1585,0 31-1233,-31 0-272,31 0 64,0 0-47,0 0-65,0 0-48,0 0-353,0 0-495,0 0-961,0 0-2433,0 0 769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09T21:39:31.529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4981 3385 9780,'0'0'0,"0"-31"1585,0 31-1233,-31 0-272,31 0 64,0 0-47,0 0-65,0 0-48,0 0-353,0 0-495,0 0-961,0 0-2433,0 0 769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75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82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7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8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35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69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6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97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42F4-0311-4A42-BC7C-B56A256217A7}" type="datetimeFigureOut">
              <a:rPr lang="cs-CZ" smtClean="0"/>
              <a:t>28.3.2017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08B1-BA4B-472A-8282-BF631C34A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2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874" y="2184934"/>
            <a:ext cx="9144000" cy="110898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Flat foot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Anatomy and current treatment</a:t>
            </a:r>
            <a:endParaRPr lang="en-US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5564" y="4641129"/>
            <a:ext cx="9144000" cy="35394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Institute </a:t>
            </a:r>
            <a:r>
              <a:rPr lang="cs-CZ" dirty="0" err="1" smtClean="0"/>
              <a:t>of</a:t>
            </a:r>
            <a:r>
              <a:rPr lang="cs-CZ" dirty="0" smtClean="0"/>
              <a:t> Anatomy, 1</a:t>
            </a:r>
            <a:r>
              <a:rPr lang="cs-CZ" sz="2800" dirty="0" smtClean="0"/>
              <a:t>st</a:t>
            </a:r>
            <a:r>
              <a:rPr lang="cs-CZ" dirty="0" smtClean="0"/>
              <a:t>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M</a:t>
            </a:r>
            <a:r>
              <a:rPr lang="cs-CZ" dirty="0" err="1" smtClean="0"/>
              <a:t>edicine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68797" y="5727031"/>
            <a:ext cx="306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/>
              <a:t>Doc. MUDr. R. Hromádka, PhD.</a:t>
            </a:r>
          </a:p>
        </p:txBody>
      </p:sp>
    </p:spTree>
    <p:extLst>
      <p:ext uri="{BB962C8B-B14F-4D97-AF65-F5344CB8AC3E}">
        <p14:creationId xmlns:p14="http://schemas.microsoft.com/office/powerpoint/2010/main" val="15667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1817" r="1484" b="29700"/>
          <a:stretch/>
        </p:blipFill>
        <p:spPr>
          <a:xfrm>
            <a:off x="1713472" y="2487826"/>
            <a:ext cx="4555524" cy="4089126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Movement of ankle </a:t>
            </a:r>
            <a:endParaRPr lang="en-US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Movement of the ankle joint, </a:t>
            </a:r>
            <a:r>
              <a:rPr lang="en-US" sz="1800" b="1" dirty="0" err="1" smtClean="0"/>
              <a:t>articulatio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talocruralis</a:t>
            </a:r>
            <a:endParaRPr lang="en-US" sz="1800" b="1" dirty="0" smtClean="0"/>
          </a:p>
          <a:p>
            <a:pPr lvl="1"/>
            <a:r>
              <a:rPr lang="en-US" sz="1800" dirty="0" smtClean="0"/>
              <a:t>Dorsal flexion</a:t>
            </a:r>
          </a:p>
          <a:p>
            <a:pPr lvl="1"/>
            <a:r>
              <a:rPr lang="en-US" sz="1800" dirty="0" smtClean="0"/>
              <a:t>Plantar flexion</a:t>
            </a:r>
            <a:endParaRPr lang="en-US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69" y="2438401"/>
            <a:ext cx="5445211" cy="40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31" y="1738181"/>
            <a:ext cx="6245035" cy="430015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Movement of ankle </a:t>
            </a:r>
            <a:r>
              <a:rPr lang="cs-CZ" sz="2800" dirty="0" smtClean="0"/>
              <a:t>and </a:t>
            </a:r>
            <a:r>
              <a:rPr lang="cs-CZ" sz="2800" dirty="0" err="1" smtClean="0"/>
              <a:t>foot</a:t>
            </a:r>
            <a:r>
              <a:rPr lang="cs-CZ" sz="2800" dirty="0" smtClean="0"/>
              <a:t> 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25625"/>
            <a:ext cx="5249562" cy="446808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Complex joint system lower the ankle</a:t>
            </a:r>
          </a:p>
          <a:p>
            <a:pPr lvl="1"/>
            <a:r>
              <a:rPr lang="en-GB" sz="1800" dirty="0" smtClean="0"/>
              <a:t>Subtalar joint (</a:t>
            </a:r>
            <a:r>
              <a:rPr lang="en-GB" sz="1800" dirty="0" err="1" smtClean="0"/>
              <a:t>talocalcanearis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</a:rPr>
              <a:t>Transverse tarsal joint  </a:t>
            </a:r>
            <a:r>
              <a:rPr lang="en-GB" sz="1800" dirty="0" smtClean="0"/>
              <a:t>(</a:t>
            </a:r>
            <a:r>
              <a:rPr lang="en-GB" sz="1800" dirty="0" err="1" smtClean="0"/>
              <a:t>Chopart’s</a:t>
            </a:r>
            <a:r>
              <a:rPr lang="en-GB" sz="1800" dirty="0" smtClean="0"/>
              <a:t>)</a:t>
            </a:r>
          </a:p>
          <a:p>
            <a:pPr lvl="2"/>
            <a:r>
              <a:rPr lang="en-GB" sz="1600" dirty="0" err="1" smtClean="0"/>
              <a:t>Talonavicular</a:t>
            </a:r>
            <a:r>
              <a:rPr lang="en-GB" sz="1600" dirty="0" smtClean="0"/>
              <a:t> joint</a:t>
            </a:r>
          </a:p>
          <a:p>
            <a:pPr lvl="2"/>
            <a:r>
              <a:rPr lang="en-GB" sz="1600" dirty="0" smtClean="0"/>
              <a:t>Calcaneocuboid joint</a:t>
            </a:r>
            <a:endParaRPr lang="en-GB" sz="1000" b="1" dirty="0" smtClean="0"/>
          </a:p>
          <a:p>
            <a:pPr lvl="2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355732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79389" y="1135694"/>
            <a:ext cx="2621692" cy="8166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Movements</a:t>
            </a:r>
            <a:endParaRPr lang="cs-CZ" sz="2800" dirty="0">
              <a:latin typeface="+mn-lt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82" y="3814119"/>
            <a:ext cx="2125362" cy="2833816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957" y="914400"/>
            <a:ext cx="2135145" cy="28468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71" y="933401"/>
            <a:ext cx="2132804" cy="284374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85" y="3814118"/>
            <a:ext cx="2138141" cy="28508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50" y="963826"/>
            <a:ext cx="3731742" cy="27988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51" y="3865603"/>
            <a:ext cx="3748216" cy="2811162"/>
          </a:xfrm>
          <a:prstGeom prst="rect">
            <a:avLst/>
          </a:prstGeom>
        </p:spPr>
      </p:pic>
      <p:sp>
        <p:nvSpPr>
          <p:cNvPr id="9" name="Zástupný symbol pro obsah 1"/>
          <p:cNvSpPr txBox="1">
            <a:spLocks/>
          </p:cNvSpPr>
          <p:nvPr/>
        </p:nvSpPr>
        <p:spPr>
          <a:xfrm>
            <a:off x="363641" y="1942058"/>
            <a:ext cx="3126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Eversion</a:t>
            </a:r>
            <a:endParaRPr lang="cs-CZ" sz="1800" b="1" dirty="0"/>
          </a:p>
          <a:p>
            <a:pPr lvl="1"/>
            <a:r>
              <a:rPr lang="en-US" sz="1800" dirty="0" smtClean="0"/>
              <a:t>Dorsal flexion</a:t>
            </a:r>
            <a:endParaRPr lang="cs-CZ" sz="1800" dirty="0"/>
          </a:p>
          <a:p>
            <a:pPr lvl="1"/>
            <a:r>
              <a:rPr lang="cs-CZ" sz="1800" dirty="0" err="1" smtClean="0"/>
              <a:t>Prona</a:t>
            </a:r>
            <a:r>
              <a:rPr lang="en-US" sz="1800" dirty="0" err="1" smtClean="0"/>
              <a:t>tion</a:t>
            </a:r>
            <a:endParaRPr lang="cs-CZ" sz="1800" dirty="0"/>
          </a:p>
          <a:p>
            <a:pPr lvl="1"/>
            <a:r>
              <a:rPr lang="cs-CZ" sz="1800" dirty="0" err="1" smtClean="0"/>
              <a:t>Abdu</a:t>
            </a:r>
            <a:r>
              <a:rPr lang="en-US" sz="1800" dirty="0" err="1" smtClean="0"/>
              <a:t>ction</a:t>
            </a:r>
            <a:r>
              <a:rPr lang="en-US" sz="1800" dirty="0" smtClean="0"/>
              <a:t> of forefoot</a:t>
            </a:r>
            <a:endParaRPr lang="cs-CZ" sz="1800" dirty="0"/>
          </a:p>
          <a:p>
            <a:pPr lvl="1"/>
            <a:endParaRPr lang="cs-CZ" sz="1800" dirty="0"/>
          </a:p>
          <a:p>
            <a:r>
              <a:rPr lang="cs-CZ" sz="1800" b="1" dirty="0" err="1" smtClean="0"/>
              <a:t>Inver</a:t>
            </a:r>
            <a:r>
              <a:rPr lang="en-US" sz="1800" b="1" dirty="0" err="1" smtClean="0"/>
              <a:t>sion</a:t>
            </a:r>
            <a:endParaRPr lang="cs-CZ" sz="1800" b="1" dirty="0"/>
          </a:p>
          <a:p>
            <a:pPr lvl="1"/>
            <a:r>
              <a:rPr lang="en-US" sz="1800" dirty="0" smtClean="0"/>
              <a:t>Plantar flexion</a:t>
            </a:r>
            <a:endParaRPr lang="cs-CZ" sz="1800" dirty="0"/>
          </a:p>
          <a:p>
            <a:pPr lvl="1"/>
            <a:r>
              <a:rPr lang="cs-CZ" sz="1800" dirty="0" smtClean="0"/>
              <a:t>Supina</a:t>
            </a:r>
            <a:r>
              <a:rPr lang="en-US" sz="1800" dirty="0" err="1" smtClean="0"/>
              <a:t>tion</a:t>
            </a:r>
            <a:endParaRPr lang="cs-CZ" sz="1800" dirty="0"/>
          </a:p>
          <a:p>
            <a:pPr lvl="1"/>
            <a:r>
              <a:rPr lang="cs-CZ" sz="1800" dirty="0" err="1" smtClean="0"/>
              <a:t>Addu</a:t>
            </a:r>
            <a:r>
              <a:rPr lang="en-US" sz="1800" dirty="0" err="1" smtClean="0"/>
              <a:t>ction</a:t>
            </a:r>
            <a:r>
              <a:rPr lang="en-US" sz="1800" dirty="0" smtClean="0"/>
              <a:t> of forefoot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22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25625"/>
            <a:ext cx="7359501" cy="4351338"/>
          </a:xfrm>
        </p:spPr>
        <p:txBody>
          <a:bodyPr>
            <a:normAutofit/>
          </a:bodyPr>
          <a:lstStyle/>
          <a:p>
            <a:r>
              <a:rPr lang="cs-CZ" sz="1800" b="1" dirty="0"/>
              <a:t>Pes </a:t>
            </a:r>
            <a:r>
              <a:rPr lang="cs-CZ" sz="1800" b="1" dirty="0" err="1"/>
              <a:t>planus</a:t>
            </a:r>
            <a:r>
              <a:rPr lang="cs-CZ" sz="1800" b="1" dirty="0"/>
              <a:t> </a:t>
            </a:r>
            <a:r>
              <a:rPr lang="en-US" sz="1800" b="1" dirty="0" smtClean="0"/>
              <a:t>is deformity based od improper position of joints below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en-US" sz="1800" b="1" dirty="0" smtClean="0"/>
              <a:t>ankle joint</a:t>
            </a:r>
          </a:p>
          <a:p>
            <a:endParaRPr lang="cs-CZ" sz="1800" b="1" dirty="0"/>
          </a:p>
          <a:p>
            <a:pPr lvl="1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Static load </a:t>
            </a:r>
            <a:r>
              <a:rPr lang="cs-CZ" sz="1800" dirty="0" smtClean="0"/>
              <a:t>(</a:t>
            </a:r>
            <a:r>
              <a:rPr lang="en-US" sz="1800" dirty="0" smtClean="0"/>
              <a:t>dysfunction of static stabilizers</a:t>
            </a:r>
            <a:r>
              <a:rPr lang="cs-CZ" sz="1800" dirty="0" smtClean="0"/>
              <a:t>)</a:t>
            </a:r>
            <a:endParaRPr lang="cs-CZ" sz="1800" dirty="0"/>
          </a:p>
          <a:p>
            <a:pPr lvl="1"/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Dynamic load </a:t>
            </a:r>
            <a:r>
              <a:rPr lang="cs-CZ" sz="1800" dirty="0" smtClean="0"/>
              <a:t>(</a:t>
            </a:r>
            <a:r>
              <a:rPr lang="en-US" sz="1800" dirty="0"/>
              <a:t>dysfunction of </a:t>
            </a:r>
            <a:r>
              <a:rPr lang="en-US" sz="1800" dirty="0" smtClean="0"/>
              <a:t>dynamic </a:t>
            </a:r>
            <a:r>
              <a:rPr lang="en-US" sz="1800" dirty="0"/>
              <a:t>stabilizers</a:t>
            </a:r>
            <a:r>
              <a:rPr lang="cs-CZ" sz="1800" dirty="0" smtClean="0"/>
              <a:t>)</a:t>
            </a:r>
            <a:endParaRPr lang="cs-CZ" sz="1800" dirty="0"/>
          </a:p>
          <a:p>
            <a:pPr lvl="1"/>
            <a:endParaRPr lang="cs-CZ" sz="1800" dirty="0"/>
          </a:p>
          <a:p>
            <a:r>
              <a:rPr lang="en-US" sz="1800" dirty="0" smtClean="0"/>
              <a:t>The foot is</a:t>
            </a:r>
            <a:r>
              <a:rPr lang="cs-CZ" sz="1800" dirty="0" smtClean="0"/>
              <a:t> </a:t>
            </a:r>
            <a:r>
              <a:rPr lang="cs-CZ" sz="1800" dirty="0" err="1" smtClean="0"/>
              <a:t>like</a:t>
            </a:r>
            <a:r>
              <a:rPr lang="cs-CZ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b="1" dirty="0" smtClean="0"/>
              <a:t>eversion</a:t>
            </a:r>
            <a:endParaRPr lang="cs-CZ" sz="1800" b="1" dirty="0"/>
          </a:p>
          <a:p>
            <a:endParaRPr lang="cs-CZ" sz="1800" dirty="0"/>
          </a:p>
          <a:p>
            <a:r>
              <a:rPr lang="en-US" sz="1800" dirty="0" smtClean="0"/>
              <a:t>The deformity overloads</a:t>
            </a:r>
            <a:r>
              <a:rPr lang="cs-CZ" sz="1800" dirty="0" smtClean="0"/>
              <a:t> </a:t>
            </a:r>
            <a:r>
              <a:rPr lang="en-US" sz="1800" dirty="0" smtClean="0"/>
              <a:t>stabilizers of joints lower the ankle joint</a:t>
            </a:r>
            <a:endParaRPr lang="cs-CZ" sz="1800" dirty="0"/>
          </a:p>
          <a:p>
            <a:pPr lvl="1"/>
            <a:r>
              <a:rPr lang="en-US" sz="1800" dirty="0" smtClean="0"/>
              <a:t>Ligaments of the foot</a:t>
            </a:r>
            <a:endParaRPr lang="cs-CZ" sz="1800" dirty="0"/>
          </a:p>
          <a:p>
            <a:pPr lvl="1"/>
            <a:r>
              <a:rPr lang="en-US" sz="1800" dirty="0" smtClean="0"/>
              <a:t>Muscles </a:t>
            </a:r>
            <a:r>
              <a:rPr lang="cs-CZ" sz="1800" dirty="0" smtClean="0"/>
              <a:t>(</a:t>
            </a:r>
            <a:r>
              <a:rPr lang="en-US" sz="1800" dirty="0" err="1" smtClean="0"/>
              <a:t>tendo</a:t>
            </a:r>
            <a:r>
              <a:rPr lang="cs-CZ" sz="1800" dirty="0" smtClean="0"/>
              <a:t>n</a:t>
            </a:r>
            <a:r>
              <a:rPr lang="en-US" sz="1800" dirty="0" smtClean="0"/>
              <a:t>s</a:t>
            </a:r>
            <a:r>
              <a:rPr lang="cs-CZ" sz="1800" dirty="0" smtClean="0"/>
              <a:t>)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foot</a:t>
            </a:r>
            <a:endParaRPr lang="cs-CZ" sz="1800" dirty="0"/>
          </a:p>
          <a:p>
            <a:endParaRPr lang="cs-CZ" sz="2000" dirty="0"/>
          </a:p>
          <a:p>
            <a:pPr lvl="1"/>
            <a:endParaRPr lang="cs-CZ" sz="1600" dirty="0"/>
          </a:p>
        </p:txBody>
      </p:sp>
      <p:pic>
        <p:nvPicPr>
          <p:cNvPr id="4" name="Grafický objekt 3" descr="Mu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45976" y="1381226"/>
            <a:ext cx="2423160" cy="2423160"/>
          </a:xfrm>
          <a:prstGeom prst="rect">
            <a:avLst/>
          </a:prstGeom>
        </p:spPr>
      </p:pic>
      <p:pic>
        <p:nvPicPr>
          <p:cNvPr id="6" name="Grafický objekt 5" descr="Bě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37170" y="3243647"/>
            <a:ext cx="2632869" cy="26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43" y="1381226"/>
            <a:ext cx="3379743" cy="5085786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Static stabilizers</a:t>
            </a:r>
            <a:endParaRPr lang="en-US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1" y="1825625"/>
            <a:ext cx="5183458" cy="435133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Ligaments of the foot </a:t>
            </a:r>
            <a:r>
              <a:rPr lang="en-US" sz="1800" dirty="0" smtClean="0"/>
              <a:t>are important to hold the foot in proper position in static load (e.g. standing)</a:t>
            </a:r>
          </a:p>
          <a:p>
            <a:r>
              <a:rPr lang="en-US" sz="1800" dirty="0" smtClean="0"/>
              <a:t>form „soft skeleton“ of foot  </a:t>
            </a:r>
          </a:p>
          <a:p>
            <a:r>
              <a:rPr lang="en-US" sz="1800" dirty="0" smtClean="0"/>
              <a:t>Important ligaments: </a:t>
            </a:r>
          </a:p>
          <a:p>
            <a:pPr lvl="1"/>
            <a:r>
              <a:rPr lang="cs-CZ" sz="1800" dirty="0" err="1" smtClean="0"/>
              <a:t>Aponeurosis</a:t>
            </a:r>
            <a:r>
              <a:rPr lang="cs-CZ" sz="1800" dirty="0" smtClean="0"/>
              <a:t> </a:t>
            </a:r>
            <a:r>
              <a:rPr lang="cs-CZ" sz="1800" dirty="0" err="1" smtClean="0"/>
              <a:t>plantaris</a:t>
            </a:r>
            <a:endParaRPr lang="en-US" sz="1800" b="1" dirty="0" smtClean="0"/>
          </a:p>
          <a:p>
            <a:pPr lvl="1"/>
            <a:r>
              <a:rPr lang="cs-CZ" sz="1800" b="1" dirty="0" err="1" smtClean="0"/>
              <a:t>Plantar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ligaments</a:t>
            </a:r>
            <a:r>
              <a:rPr lang="cs-CZ" sz="1800" b="1" dirty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rearfoot</a:t>
            </a:r>
            <a:endParaRPr lang="en-US" sz="1800" dirty="0" smtClean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77" y="1312147"/>
            <a:ext cx="3334110" cy="51548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520759" y="6282346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Physiological foot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194443" y="6331797"/>
            <a:ext cx="9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foot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23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Static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1" y="1825625"/>
            <a:ext cx="44809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Plantar tarsal ligaments (</a:t>
            </a:r>
            <a:r>
              <a:rPr lang="en-US" sz="1800" b="1" dirty="0" err="1" smtClean="0"/>
              <a:t>ligg</a:t>
            </a:r>
            <a:r>
              <a:rPr lang="en-US" sz="1800" b="1" dirty="0" smtClean="0"/>
              <a:t>. tarsi </a:t>
            </a:r>
            <a:r>
              <a:rPr lang="en-US" sz="1800" b="1" dirty="0" err="1" smtClean="0"/>
              <a:t>plantaria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b="1" dirty="0" smtClean="0"/>
              <a:t>Long plantar ligament </a:t>
            </a:r>
          </a:p>
          <a:p>
            <a:pPr lvl="2"/>
            <a:r>
              <a:rPr lang="en-US" sz="1800" dirty="0" smtClean="0"/>
              <a:t>On </a:t>
            </a:r>
            <a:r>
              <a:rPr lang="en-US" sz="1800" dirty="0" err="1" smtClean="0"/>
              <a:t>pla</a:t>
            </a:r>
            <a:r>
              <a:rPr lang="cs-CZ" sz="1800" dirty="0" smtClean="0"/>
              <a:t>n</a:t>
            </a:r>
            <a:r>
              <a:rPr lang="en-US" sz="1800" dirty="0" smtClean="0"/>
              <a:t>tar side of the heel bone, cuboid bone, insertion to metatarsals   </a:t>
            </a:r>
          </a:p>
          <a:p>
            <a:pPr lvl="1"/>
            <a:r>
              <a:rPr lang="en-US" sz="1800" b="1" dirty="0" err="1" smtClean="0"/>
              <a:t>Calcaneonavicular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plantare</a:t>
            </a:r>
            <a:r>
              <a:rPr lang="en-US" sz="1800" b="1" dirty="0" smtClean="0"/>
              <a:t> ligament (Spring ligament)</a:t>
            </a:r>
          </a:p>
          <a:p>
            <a:pPr lvl="2"/>
            <a:r>
              <a:rPr lang="en-US" sz="1800" dirty="0" smtClean="0"/>
              <a:t>Main stabilizer of the inner arch</a:t>
            </a:r>
          </a:p>
          <a:p>
            <a:pPr lvl="2"/>
            <a:r>
              <a:rPr lang="cs-CZ" sz="1800" dirty="0" err="1" smtClean="0"/>
              <a:t>Form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plantar</a:t>
            </a:r>
            <a:r>
              <a:rPr lang="cs-CZ" sz="1800" dirty="0" smtClean="0"/>
              <a:t> part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talonavicular</a:t>
            </a:r>
            <a:r>
              <a:rPr lang="cs-CZ" sz="1800" dirty="0" smtClean="0"/>
              <a:t> joint</a:t>
            </a:r>
            <a:endParaRPr lang="en-US" sz="1800" dirty="0" smtClean="0"/>
          </a:p>
          <a:p>
            <a:pPr lvl="2"/>
            <a:r>
              <a:rPr lang="cs-CZ" sz="1800" dirty="0" smtClean="0"/>
              <a:t>In case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its</a:t>
            </a:r>
            <a:r>
              <a:rPr lang="cs-CZ" sz="1800" dirty="0" smtClean="0"/>
              <a:t> </a:t>
            </a:r>
            <a:r>
              <a:rPr lang="cs-CZ" sz="1800" dirty="0" err="1" smtClean="0"/>
              <a:t>tear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arch drops </a:t>
            </a:r>
            <a:r>
              <a:rPr lang="cs-CZ" sz="1800" dirty="0" err="1" smtClean="0"/>
              <a:t>down</a:t>
            </a:r>
            <a:endParaRPr lang="en-US" sz="1800" dirty="0" smtClean="0"/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68" y="1078030"/>
            <a:ext cx="3587244" cy="53980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05" y="922235"/>
            <a:ext cx="3429276" cy="540956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520759" y="6282346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Physiological foot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149431" y="6147131"/>
            <a:ext cx="9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foot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05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85" y="945576"/>
            <a:ext cx="4676946" cy="5479626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Static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7157" y="1684422"/>
            <a:ext cx="47025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Plantar aponeurosis</a:t>
            </a:r>
          </a:p>
          <a:p>
            <a:r>
              <a:rPr lang="en-GB" sz="1800" b="1" dirty="0" smtClean="0"/>
              <a:t>Medial part</a:t>
            </a:r>
          </a:p>
          <a:p>
            <a:pPr lvl="1"/>
            <a:r>
              <a:rPr lang="en-GB" sz="1800" dirty="0" smtClean="0"/>
              <a:t>Origin on medial processus of calcaneus  </a:t>
            </a:r>
          </a:p>
          <a:p>
            <a:pPr lvl="1"/>
            <a:r>
              <a:rPr lang="en-GB" sz="1800" dirty="0" smtClean="0"/>
              <a:t>Consists of central, medial and lateral part</a:t>
            </a:r>
          </a:p>
          <a:p>
            <a:r>
              <a:rPr lang="en-GB" sz="1800" b="1" dirty="0" smtClean="0"/>
              <a:t>Lateral part</a:t>
            </a:r>
          </a:p>
          <a:p>
            <a:pPr lvl="1"/>
            <a:r>
              <a:rPr lang="en-GB" sz="1800" dirty="0" smtClean="0"/>
              <a:t>Variable part, insertion to 5th metatarsal base</a:t>
            </a:r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r="11600"/>
          <a:stretch/>
        </p:blipFill>
        <p:spPr>
          <a:xfrm flipH="1">
            <a:off x="9418421" y="805761"/>
            <a:ext cx="2652586" cy="57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6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Static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804086"/>
            <a:ext cx="5139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Plantar aponeurosis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The central  part is inserted thought sagittal septum on </a:t>
            </a:r>
            <a:r>
              <a:rPr lang="en-GB" sz="1800" b="1" dirty="0" err="1" smtClean="0"/>
              <a:t>fibrocartilago</a:t>
            </a:r>
            <a:r>
              <a:rPr lang="en-GB" sz="1800" b="1" dirty="0" smtClean="0"/>
              <a:t> plantaris </a:t>
            </a:r>
            <a:r>
              <a:rPr lang="en-GB" sz="1800" dirty="0" smtClean="0"/>
              <a:t>(plantar plate)</a:t>
            </a:r>
          </a:p>
          <a:p>
            <a:pPr lvl="1"/>
            <a:endParaRPr lang="en-GB" sz="1800" dirty="0" smtClean="0"/>
          </a:p>
          <a:p>
            <a:pPr lvl="1"/>
            <a:r>
              <a:rPr lang="cs-CZ" sz="1800" dirty="0" err="1" smtClean="0"/>
              <a:t>Plantar</a:t>
            </a:r>
            <a:r>
              <a:rPr lang="cs-CZ" sz="1800" dirty="0" smtClean="0"/>
              <a:t> plate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 err="1" smtClean="0"/>
              <a:t>below</a:t>
            </a:r>
            <a:r>
              <a:rPr lang="cs-CZ" sz="1800" dirty="0" smtClean="0"/>
              <a:t> </a:t>
            </a:r>
            <a:r>
              <a:rPr lang="cs-CZ" sz="1800" dirty="0" err="1" smtClean="0"/>
              <a:t>each</a:t>
            </a:r>
            <a:r>
              <a:rPr lang="cs-CZ" sz="1800" dirty="0" smtClean="0"/>
              <a:t> </a:t>
            </a:r>
            <a:r>
              <a:rPr lang="cs-CZ" sz="1800" dirty="0" err="1" smtClean="0"/>
              <a:t>head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metatarsal</a:t>
            </a:r>
            <a:r>
              <a:rPr lang="cs-CZ" sz="1800" dirty="0" smtClean="0"/>
              <a:t> bone, on </a:t>
            </a:r>
            <a:r>
              <a:rPr lang="cs-CZ" sz="1800" dirty="0" err="1" smtClean="0"/>
              <a:t>plantar</a:t>
            </a:r>
            <a:r>
              <a:rPr lang="cs-CZ" sz="1800" dirty="0" smtClean="0"/>
              <a:t> </a:t>
            </a:r>
            <a:r>
              <a:rPr lang="cs-CZ" sz="1800" dirty="0" err="1" smtClean="0"/>
              <a:t>side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metatarsophalangeal</a:t>
            </a:r>
            <a:r>
              <a:rPr lang="cs-CZ" sz="1800" dirty="0" smtClean="0"/>
              <a:t> joint (MTPJ)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r>
              <a:rPr lang="cs-CZ" sz="1800" dirty="0" err="1" smtClean="0"/>
              <a:t>Inside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plantar</a:t>
            </a:r>
            <a:r>
              <a:rPr lang="cs-CZ" sz="1800" dirty="0" smtClean="0"/>
              <a:t> plate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first</a:t>
            </a:r>
            <a:r>
              <a:rPr lang="cs-CZ" sz="1800" dirty="0" smtClean="0"/>
              <a:t> MTPJ are </a:t>
            </a:r>
            <a:r>
              <a:rPr lang="cs-CZ" sz="1800" dirty="0" err="1" smtClean="0"/>
              <a:t>sessamoids</a:t>
            </a:r>
            <a:r>
              <a:rPr lang="cs-CZ" sz="1800" dirty="0" smtClean="0"/>
              <a:t> </a:t>
            </a:r>
            <a:r>
              <a:rPr lang="cs-CZ" sz="1800" dirty="0" err="1" smtClean="0"/>
              <a:t>bones</a:t>
            </a:r>
            <a:endParaRPr lang="en-GB" sz="1800" dirty="0" smtClean="0"/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34427" r="10276" b="24594"/>
          <a:stretch/>
        </p:blipFill>
        <p:spPr>
          <a:xfrm>
            <a:off x="6013623" y="1804086"/>
            <a:ext cx="6038334" cy="4570792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7949513" y="3328087"/>
            <a:ext cx="675503" cy="205946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250661">
            <a:off x="8966886" y="2961502"/>
            <a:ext cx="675503" cy="205946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05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220661"/>
            <a:ext cx="5694362" cy="50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Static stabilizers</a:t>
            </a:r>
            <a:endParaRPr lang="en-GB" sz="28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1000" y="1804086"/>
            <a:ext cx="7562850" cy="11758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800" b="1" dirty="0" err="1" smtClean="0"/>
              <a:t>Fibrocartilago</a:t>
            </a:r>
            <a:r>
              <a:rPr lang="en-GB" sz="1800" b="1" dirty="0" smtClean="0"/>
              <a:t> plantaris – </a:t>
            </a:r>
            <a:r>
              <a:rPr lang="en-GB" sz="1800" dirty="0" smtClean="0"/>
              <a:t>plantar plate, fibrous cartilage, protects </a:t>
            </a:r>
            <a:r>
              <a:rPr lang="cs-CZ" sz="1800" dirty="0" smtClean="0"/>
              <a:t>and </a:t>
            </a:r>
            <a:r>
              <a:rPr lang="cs-CZ" sz="1800" dirty="0" err="1" smtClean="0"/>
              <a:t>stabilize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joint </a:t>
            </a:r>
            <a:r>
              <a:rPr lang="cs-CZ" sz="1800" dirty="0" err="1" smtClean="0"/>
              <a:t>during</a:t>
            </a:r>
            <a:r>
              <a:rPr lang="cs-CZ" sz="1800" dirty="0" smtClean="0"/>
              <a:t> a </a:t>
            </a:r>
            <a:r>
              <a:rPr lang="cs-CZ" sz="1800" dirty="0" err="1" smtClean="0"/>
              <a:t>load</a:t>
            </a:r>
            <a:endParaRPr lang="en-GB" sz="1400" dirty="0" smtClean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8617"/>
            <a:ext cx="580256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1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Static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0942" y="1857725"/>
            <a:ext cx="53045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Plantar aponeurosis</a:t>
            </a:r>
          </a:p>
          <a:p>
            <a:pPr lvl="1"/>
            <a:r>
              <a:rPr lang="en-GB" sz="1800" dirty="0" smtClean="0"/>
              <a:t>Inserted</a:t>
            </a:r>
            <a:r>
              <a:rPr lang="cs-CZ" sz="1800" dirty="0" smtClean="0"/>
              <a:t> on </a:t>
            </a:r>
            <a:r>
              <a:rPr lang="cs-CZ" sz="1800" dirty="0" err="1" smtClean="0"/>
              <a:t>each</a:t>
            </a:r>
            <a:r>
              <a:rPr lang="cs-CZ" sz="1800" dirty="0" smtClean="0"/>
              <a:t> </a:t>
            </a:r>
            <a:r>
              <a:rPr lang="cs-CZ" sz="1800" dirty="0" err="1" smtClean="0"/>
              <a:t>plantar</a:t>
            </a:r>
            <a:r>
              <a:rPr lang="cs-CZ" sz="1800" dirty="0" smtClean="0"/>
              <a:t> plate</a:t>
            </a:r>
            <a:endParaRPr lang="en-GB" sz="1800" dirty="0" smtClean="0"/>
          </a:p>
          <a:p>
            <a:pPr lvl="1"/>
            <a:r>
              <a:rPr lang="cs-CZ" sz="1800" dirty="0" smtClean="0"/>
              <a:t>Aponeurosis </a:t>
            </a:r>
            <a:r>
              <a:rPr lang="cs-CZ" sz="1800" dirty="0" err="1" smtClean="0"/>
              <a:t>holds</a:t>
            </a:r>
            <a:r>
              <a:rPr lang="cs-CZ" sz="1800" dirty="0" smtClean="0"/>
              <a:t> </a:t>
            </a:r>
            <a:r>
              <a:rPr lang="cs-CZ" sz="1800" dirty="0" err="1" smtClean="0"/>
              <a:t>longitudinal</a:t>
            </a:r>
            <a:r>
              <a:rPr lang="cs-CZ" sz="1800" dirty="0" smtClean="0"/>
              <a:t> </a:t>
            </a:r>
            <a:r>
              <a:rPr lang="cs-CZ" sz="1800" dirty="0" err="1" smtClean="0"/>
              <a:t>arches</a:t>
            </a:r>
            <a:r>
              <a:rPr lang="cs-CZ" sz="1800" dirty="0" smtClean="0"/>
              <a:t> </a:t>
            </a:r>
            <a:endParaRPr lang="en-GB" sz="1800" dirty="0" smtClean="0"/>
          </a:p>
          <a:p>
            <a:pPr lvl="1"/>
            <a:r>
              <a:rPr lang="cs-CZ" sz="1800" dirty="0" err="1" smtClean="0"/>
              <a:t>During</a:t>
            </a:r>
            <a:r>
              <a:rPr lang="cs-CZ" sz="1800" dirty="0" smtClean="0"/>
              <a:t> </a:t>
            </a:r>
            <a:r>
              <a:rPr lang="cs-CZ" sz="1800" dirty="0" err="1" smtClean="0"/>
              <a:t>dorsal</a:t>
            </a:r>
            <a:r>
              <a:rPr lang="cs-CZ" sz="1800" dirty="0" smtClean="0"/>
              <a:t> </a:t>
            </a:r>
            <a:r>
              <a:rPr lang="cs-CZ" sz="1800" dirty="0" err="1" smtClean="0"/>
              <a:t>flexion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MTPJ </a:t>
            </a:r>
            <a:r>
              <a:rPr lang="cs-CZ" sz="1800" dirty="0" err="1" smtClean="0"/>
              <a:t>arches</a:t>
            </a:r>
            <a:r>
              <a:rPr lang="cs-CZ" sz="1800" dirty="0" smtClean="0"/>
              <a:t> are more </a:t>
            </a:r>
            <a:r>
              <a:rPr lang="cs-CZ" sz="1800" dirty="0" err="1" smtClean="0"/>
              <a:t>tied</a:t>
            </a:r>
            <a:endParaRPr lang="en-GB" sz="1800" dirty="0" smtClean="0"/>
          </a:p>
          <a:p>
            <a:pPr lvl="2"/>
            <a:endParaRPr lang="en-GB" sz="1400" dirty="0" smtClean="0"/>
          </a:p>
          <a:p>
            <a:pPr lvl="1"/>
            <a:endParaRPr lang="en-GB" sz="1200" dirty="0" smtClean="0"/>
          </a:p>
          <a:p>
            <a:pPr lvl="1"/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76" y="1208788"/>
            <a:ext cx="5516324" cy="5649212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7511143" y="2808514"/>
            <a:ext cx="122464" cy="12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365672" y="6104165"/>
            <a:ext cx="122464" cy="122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5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90347" cy="43513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Pes planus</a:t>
            </a:r>
          </a:p>
          <a:p>
            <a:r>
              <a:rPr lang="en-US" sz="2000" dirty="0" smtClean="0"/>
              <a:t>Low medial</a:t>
            </a:r>
            <a:r>
              <a:rPr lang="cs-CZ" sz="2000" dirty="0" smtClean="0"/>
              <a:t> </a:t>
            </a:r>
            <a:r>
              <a:rPr lang="cs-CZ" sz="2000" dirty="0" err="1" smtClean="0"/>
              <a:t>longitudinal</a:t>
            </a:r>
            <a:r>
              <a:rPr lang="cs-CZ" sz="2000" dirty="0" smtClean="0"/>
              <a:t> </a:t>
            </a:r>
            <a:r>
              <a:rPr lang="en-US" sz="2000" dirty="0" smtClean="0"/>
              <a:t>arch of foot</a:t>
            </a:r>
          </a:p>
          <a:p>
            <a:r>
              <a:rPr lang="en-US" sz="2000" b="1" dirty="0" smtClean="0"/>
              <a:t>It is not flat forefoot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pic>
        <p:nvPicPr>
          <p:cNvPr id="1026" name="Picture 2" descr="Výsledek obrázku pro flat foot footpr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90" y="3445126"/>
            <a:ext cx="4117329" cy="268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US" sz="2800" dirty="0"/>
              <a:t>Static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25625"/>
            <a:ext cx="4600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err="1" smtClean="0"/>
              <a:t>Plantar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aponeurosis</a:t>
            </a:r>
            <a:endParaRPr lang="cs-CZ" sz="1800" b="1" dirty="0"/>
          </a:p>
          <a:p>
            <a:pPr lvl="1"/>
            <a:r>
              <a:rPr lang="cs-CZ" sz="1800" dirty="0" err="1" smtClean="0"/>
              <a:t>Transversal</a:t>
            </a:r>
            <a:r>
              <a:rPr lang="cs-CZ" sz="1800" dirty="0" smtClean="0"/>
              <a:t> </a:t>
            </a:r>
            <a:r>
              <a:rPr lang="cs-CZ" sz="1800" dirty="0" err="1" smtClean="0"/>
              <a:t>connections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aponeurosis</a:t>
            </a:r>
            <a:r>
              <a:rPr lang="cs-CZ" sz="1800" dirty="0" smtClean="0"/>
              <a:t> hold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forefoot</a:t>
            </a:r>
            <a:r>
              <a:rPr lang="cs-CZ" sz="1800" dirty="0" smtClean="0"/>
              <a:t> in </a:t>
            </a:r>
            <a:r>
              <a:rPr lang="cs-CZ" sz="1800" dirty="0" err="1" smtClean="0"/>
              <a:t>transversal</a:t>
            </a:r>
            <a:r>
              <a:rPr lang="cs-CZ" sz="1800" dirty="0" smtClean="0"/>
              <a:t> plane </a:t>
            </a:r>
            <a:r>
              <a:rPr lang="cs-CZ" sz="1800" dirty="0" err="1" smtClean="0"/>
              <a:t>during</a:t>
            </a:r>
            <a:r>
              <a:rPr lang="cs-CZ" sz="1800" dirty="0" smtClean="0"/>
              <a:t> </a:t>
            </a:r>
            <a:r>
              <a:rPr lang="cs-CZ" sz="1800" dirty="0" err="1" smtClean="0"/>
              <a:t>load</a:t>
            </a:r>
            <a:r>
              <a:rPr lang="cs-CZ" sz="1800" dirty="0" smtClean="0"/>
              <a:t> </a:t>
            </a:r>
            <a:endParaRPr lang="cs-CZ" sz="1800" dirty="0"/>
          </a:p>
          <a:p>
            <a:pPr lvl="1"/>
            <a:r>
              <a:rPr lang="cs-CZ" sz="1800" dirty="0" err="1" smtClean="0"/>
              <a:t>Plantar</a:t>
            </a:r>
            <a:r>
              <a:rPr lang="cs-CZ" sz="1800" dirty="0" smtClean="0"/>
              <a:t> </a:t>
            </a:r>
            <a:r>
              <a:rPr lang="cs-CZ" sz="1800" dirty="0" err="1" smtClean="0"/>
              <a:t>plates</a:t>
            </a:r>
            <a:r>
              <a:rPr lang="cs-CZ" sz="1800" dirty="0" smtClean="0"/>
              <a:t> are </a:t>
            </a:r>
            <a:r>
              <a:rPr lang="cs-CZ" sz="1800" dirty="0" err="1" smtClean="0"/>
              <a:t>like</a:t>
            </a:r>
            <a:r>
              <a:rPr lang="cs-CZ" sz="1800" dirty="0" smtClean="0"/>
              <a:t> </a:t>
            </a:r>
            <a:r>
              <a:rPr lang="cs-CZ" sz="1800" dirty="0" err="1" smtClean="0"/>
              <a:t>links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a </a:t>
            </a:r>
            <a:r>
              <a:rPr lang="cs-CZ" sz="1800" dirty="0" err="1" smtClean="0"/>
              <a:t>chain</a:t>
            </a:r>
            <a:r>
              <a:rPr lang="cs-CZ" sz="1800" dirty="0" smtClean="0"/>
              <a:t> </a:t>
            </a:r>
            <a:r>
              <a:rPr lang="cs-CZ" sz="1800" dirty="0" err="1" smtClean="0"/>
              <a:t>below</a:t>
            </a:r>
            <a:r>
              <a:rPr lang="cs-CZ" sz="1800" dirty="0" smtClean="0"/>
              <a:t> </a:t>
            </a:r>
            <a:r>
              <a:rPr lang="cs-CZ" sz="1800" dirty="0" err="1" smtClean="0"/>
              <a:t>metatarsal</a:t>
            </a:r>
            <a:r>
              <a:rPr lang="cs-CZ" sz="1800" dirty="0" smtClean="0"/>
              <a:t> </a:t>
            </a:r>
            <a:r>
              <a:rPr lang="cs-CZ" sz="1800" dirty="0" err="1" smtClean="0"/>
              <a:t>heads</a:t>
            </a:r>
            <a:endParaRPr lang="cs-CZ" sz="1800" dirty="0" smtClean="0"/>
          </a:p>
          <a:p>
            <a:pPr lvl="1"/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chain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deep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transverse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metatarsal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ligament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ties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forefoot</a:t>
            </a:r>
            <a:endParaRPr lang="cs-CZ" sz="1800" b="1" dirty="0"/>
          </a:p>
          <a:p>
            <a:pPr lvl="1"/>
            <a:endParaRPr lang="cs-CZ" sz="1800" dirty="0"/>
          </a:p>
          <a:p>
            <a:pPr lvl="2"/>
            <a:endParaRPr lang="cs-CZ" sz="1400" dirty="0"/>
          </a:p>
          <a:p>
            <a:pPr lvl="1"/>
            <a:endParaRPr lang="cs-CZ" sz="1200" dirty="0"/>
          </a:p>
          <a:p>
            <a:pPr lvl="1"/>
            <a:endParaRPr lang="cs-CZ" sz="16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00" y="1320699"/>
            <a:ext cx="6556407" cy="45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1"/>
          <a:stretch/>
        </p:blipFill>
        <p:spPr>
          <a:xfrm>
            <a:off x="6696964" y="987514"/>
            <a:ext cx="4079893" cy="5430475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Dynamic stabilizers</a:t>
            </a:r>
            <a:endParaRPr lang="en-GB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25625"/>
            <a:ext cx="6877050" cy="4351338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Muscles </a:t>
            </a:r>
            <a:r>
              <a:rPr lang="en-GB" sz="1800" dirty="0" smtClean="0"/>
              <a:t>hold proper position of joints during a weight bearing activities (e.g. walking) </a:t>
            </a:r>
            <a:endParaRPr lang="cs-CZ" sz="1800" dirty="0" smtClean="0"/>
          </a:p>
          <a:p>
            <a:r>
              <a:rPr lang="cs-CZ" sz="1800" b="1" dirty="0" smtClean="0">
                <a:solidFill>
                  <a:srgbClr val="002060"/>
                </a:solidFill>
              </a:rPr>
              <a:t>E</a:t>
            </a:r>
            <a:r>
              <a:rPr lang="en-GB" sz="1800" b="1" dirty="0" err="1" smtClean="0">
                <a:solidFill>
                  <a:srgbClr val="002060"/>
                </a:solidFill>
              </a:rPr>
              <a:t>xtrinsic</a:t>
            </a: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muscles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lvl="1"/>
            <a:r>
              <a:rPr lang="cs-CZ" sz="1800" b="1" dirty="0" smtClean="0">
                <a:solidFill>
                  <a:srgbClr val="FF0000"/>
                </a:solidFill>
              </a:rPr>
              <a:t>T</a:t>
            </a:r>
            <a:r>
              <a:rPr lang="en-GB" sz="1800" b="1" dirty="0" err="1" smtClean="0">
                <a:solidFill>
                  <a:srgbClr val="FF0000"/>
                </a:solidFill>
              </a:rPr>
              <a:t>ibialis</a:t>
            </a:r>
            <a:r>
              <a:rPr lang="en-GB" sz="1800" b="1" dirty="0" smtClean="0">
                <a:solidFill>
                  <a:srgbClr val="FF0000"/>
                </a:solidFill>
              </a:rPr>
              <a:t> posterior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</a:rPr>
              <a:t>muscle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lvl="1"/>
            <a:r>
              <a:rPr lang="cs-CZ" sz="1800" dirty="0"/>
              <a:t>F</a:t>
            </a:r>
            <a:r>
              <a:rPr lang="en-GB" sz="1800" dirty="0" err="1" smtClean="0"/>
              <a:t>lexor</a:t>
            </a:r>
            <a:r>
              <a:rPr lang="en-GB" sz="1800" dirty="0" smtClean="0"/>
              <a:t> digitorum longus</a:t>
            </a:r>
          </a:p>
          <a:p>
            <a:pPr lvl="1"/>
            <a:r>
              <a:rPr lang="cs-CZ" sz="1800" dirty="0"/>
              <a:t>F</a:t>
            </a:r>
            <a:r>
              <a:rPr lang="en-GB" sz="1800" dirty="0" err="1" smtClean="0"/>
              <a:t>lexor</a:t>
            </a:r>
            <a:r>
              <a:rPr lang="en-GB" sz="1800" dirty="0" smtClean="0"/>
              <a:t> hallucis longus</a:t>
            </a:r>
          </a:p>
          <a:p>
            <a:pPr lvl="1"/>
            <a:r>
              <a:rPr lang="cs-CZ" sz="1800" b="1" dirty="0"/>
              <a:t>T</a:t>
            </a:r>
            <a:r>
              <a:rPr lang="en-GB" sz="1800" b="1" dirty="0" err="1" smtClean="0"/>
              <a:t>riceps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surae</a:t>
            </a:r>
            <a:endParaRPr lang="en-GB" sz="1800" b="1" dirty="0" smtClean="0"/>
          </a:p>
          <a:p>
            <a:pPr lvl="1"/>
            <a:endParaRPr lang="en-GB" sz="1800" dirty="0" smtClean="0"/>
          </a:p>
          <a:p>
            <a:pPr lvl="1"/>
            <a:r>
              <a:rPr lang="cs-CZ" sz="1800" dirty="0"/>
              <a:t>T</a:t>
            </a:r>
            <a:r>
              <a:rPr lang="en-GB" sz="1800" dirty="0" err="1" smtClean="0"/>
              <a:t>ibialis</a:t>
            </a:r>
            <a:r>
              <a:rPr lang="en-GB" sz="1800" dirty="0" smtClean="0"/>
              <a:t> anterior</a:t>
            </a:r>
            <a:r>
              <a:rPr lang="cs-CZ" sz="1800" dirty="0" smtClean="0"/>
              <a:t> </a:t>
            </a:r>
            <a:r>
              <a:rPr lang="cs-CZ" sz="1800" dirty="0" err="1" smtClean="0"/>
              <a:t>muscle</a:t>
            </a:r>
            <a:endParaRPr lang="en-GB" sz="1800" dirty="0" smtClean="0"/>
          </a:p>
          <a:p>
            <a:pPr lvl="1"/>
            <a:r>
              <a:rPr lang="cs-CZ" sz="1800" b="1" dirty="0">
                <a:solidFill>
                  <a:srgbClr val="7030A0"/>
                </a:solidFill>
              </a:rPr>
              <a:t>P</a:t>
            </a:r>
            <a:r>
              <a:rPr lang="en-GB" sz="1800" b="1" dirty="0" err="1" smtClean="0">
                <a:solidFill>
                  <a:srgbClr val="7030A0"/>
                </a:solidFill>
              </a:rPr>
              <a:t>eroneus</a:t>
            </a:r>
            <a:r>
              <a:rPr lang="en-GB" sz="1800" b="1" dirty="0" smtClean="0">
                <a:solidFill>
                  <a:srgbClr val="7030A0"/>
                </a:solidFill>
              </a:rPr>
              <a:t> </a:t>
            </a:r>
            <a:r>
              <a:rPr lang="cs-CZ" sz="1800" b="1" dirty="0" smtClean="0">
                <a:solidFill>
                  <a:srgbClr val="7030A0"/>
                </a:solidFill>
              </a:rPr>
              <a:t>(</a:t>
            </a:r>
            <a:r>
              <a:rPr lang="cs-CZ" sz="1800" b="1" dirty="0" err="1" smtClean="0">
                <a:solidFill>
                  <a:srgbClr val="7030A0"/>
                </a:solidFill>
              </a:rPr>
              <a:t>Fibularis</a:t>
            </a:r>
            <a:r>
              <a:rPr lang="cs-CZ" sz="1800" b="1" dirty="0" smtClean="0">
                <a:solidFill>
                  <a:srgbClr val="7030A0"/>
                </a:solidFill>
              </a:rPr>
              <a:t>) </a:t>
            </a:r>
            <a:r>
              <a:rPr lang="en-GB" sz="1800" b="1" dirty="0" smtClean="0">
                <a:solidFill>
                  <a:srgbClr val="7030A0"/>
                </a:solidFill>
              </a:rPr>
              <a:t>longus</a:t>
            </a:r>
          </a:p>
          <a:p>
            <a:r>
              <a:rPr lang="en-GB" sz="1800" b="1" dirty="0" smtClean="0">
                <a:solidFill>
                  <a:srgbClr val="002060"/>
                </a:solidFill>
              </a:rPr>
              <a:t>Intrinsic</a:t>
            </a:r>
            <a:r>
              <a:rPr lang="cs-CZ" sz="1800" b="1" dirty="0" smtClean="0">
                <a:solidFill>
                  <a:srgbClr val="002060"/>
                </a:solidFill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</a:rPr>
              <a:t>muscles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lvl="1"/>
            <a:r>
              <a:rPr lang="cs-CZ" sz="1800" dirty="0"/>
              <a:t>A</a:t>
            </a:r>
            <a:r>
              <a:rPr lang="en-GB" sz="1800" dirty="0" err="1" smtClean="0"/>
              <a:t>bductor</a:t>
            </a:r>
            <a:r>
              <a:rPr lang="en-GB" sz="1800" dirty="0" smtClean="0"/>
              <a:t> hallucis longus  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443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b="16750"/>
          <a:stretch/>
        </p:blipFill>
        <p:spPr>
          <a:xfrm>
            <a:off x="6509922" y="1835382"/>
            <a:ext cx="5597912" cy="4341000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GB" sz="2800" dirty="0"/>
              <a:t>Dynamic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92532"/>
            <a:ext cx="5651810" cy="4720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Tibialis posterior</a:t>
            </a:r>
          </a:p>
          <a:p>
            <a:pPr lvl="1"/>
            <a:r>
              <a:rPr lang="en-GB" sz="1800" dirty="0" smtClean="0"/>
              <a:t>Insertion on </a:t>
            </a:r>
            <a:r>
              <a:rPr lang="en-GB" sz="1800" dirty="0" err="1" smtClean="0"/>
              <a:t>tuberositas</a:t>
            </a:r>
            <a:r>
              <a:rPr lang="en-GB" sz="1800" dirty="0" smtClean="0"/>
              <a:t> </a:t>
            </a:r>
            <a:r>
              <a:rPr lang="en-GB" sz="1800" dirty="0" err="1" smtClean="0"/>
              <a:t>ossis</a:t>
            </a:r>
            <a:r>
              <a:rPr lang="en-GB" sz="1800" dirty="0" smtClean="0"/>
              <a:t> </a:t>
            </a:r>
            <a:r>
              <a:rPr lang="en-GB" sz="1800" dirty="0" err="1" smtClean="0"/>
              <a:t>navicularis</a:t>
            </a:r>
            <a:r>
              <a:rPr lang="en-GB" sz="1800" dirty="0" smtClean="0"/>
              <a:t> – elevates the medial margin of the foot</a:t>
            </a:r>
          </a:p>
          <a:p>
            <a:pPr lvl="1"/>
            <a:r>
              <a:rPr lang="cs-CZ" sz="1800" dirty="0" err="1" smtClean="0"/>
              <a:t>Insertion</a:t>
            </a:r>
            <a:r>
              <a:rPr lang="cs-CZ" sz="1800" dirty="0" smtClean="0"/>
              <a:t> os </a:t>
            </a:r>
            <a:r>
              <a:rPr lang="en-GB" sz="1800" dirty="0" err="1" smtClean="0"/>
              <a:t>sustentaculum</a:t>
            </a:r>
            <a:r>
              <a:rPr lang="en-GB" sz="1800" dirty="0" smtClean="0"/>
              <a:t> </a:t>
            </a:r>
            <a:r>
              <a:rPr lang="en-GB" sz="1800" dirty="0" err="1" smtClean="0"/>
              <a:t>tali</a:t>
            </a:r>
            <a:r>
              <a:rPr lang="en-GB" sz="1800" dirty="0" smtClean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talar</a:t>
            </a:r>
            <a:r>
              <a:rPr lang="cs-CZ" sz="1800" dirty="0" smtClean="0"/>
              <a:t> </a:t>
            </a:r>
            <a:r>
              <a:rPr lang="cs-CZ" sz="1800" dirty="0" err="1" smtClean="0"/>
              <a:t>shelf</a:t>
            </a:r>
            <a:r>
              <a:rPr lang="cs-CZ" sz="1800" dirty="0" smtClean="0"/>
              <a:t>) </a:t>
            </a:r>
            <a:r>
              <a:rPr lang="cs-CZ" sz="1800" dirty="0" err="1" smtClean="0"/>
              <a:t>holds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talus</a:t>
            </a:r>
            <a:r>
              <a:rPr lang="cs-CZ" sz="1800" dirty="0" smtClean="0"/>
              <a:t> </a:t>
            </a:r>
            <a:r>
              <a:rPr lang="cs-CZ" sz="1800" dirty="0" err="1" smtClean="0"/>
              <a:t>head</a:t>
            </a:r>
            <a:r>
              <a:rPr lang="cs-CZ" sz="1800" dirty="0" smtClean="0"/>
              <a:t> n proper </a:t>
            </a:r>
            <a:r>
              <a:rPr lang="cs-CZ" sz="1800" dirty="0" err="1" smtClean="0"/>
              <a:t>position</a:t>
            </a:r>
            <a:endParaRPr lang="en-GB" sz="1800" dirty="0" smtClean="0"/>
          </a:p>
          <a:p>
            <a:pPr lvl="1"/>
            <a:r>
              <a:rPr lang="cs-CZ" sz="1800" dirty="0" err="1" smtClean="0"/>
              <a:t>Insertions</a:t>
            </a:r>
            <a:r>
              <a:rPr lang="cs-CZ" sz="1800" dirty="0" smtClean="0"/>
              <a:t> to 3rd-5th </a:t>
            </a:r>
            <a:r>
              <a:rPr lang="cs-CZ" sz="1800" dirty="0" err="1" smtClean="0"/>
              <a:t>metatarsal</a:t>
            </a:r>
            <a:r>
              <a:rPr lang="cs-CZ" sz="1800" dirty="0" smtClean="0"/>
              <a:t> </a:t>
            </a:r>
            <a:r>
              <a:rPr lang="cs-CZ" sz="1800" dirty="0" err="1" smtClean="0"/>
              <a:t>bases</a:t>
            </a:r>
            <a:r>
              <a:rPr lang="cs-CZ" sz="1800" dirty="0" smtClean="0"/>
              <a:t> do </a:t>
            </a:r>
            <a:r>
              <a:rPr lang="cs-CZ" sz="1800" dirty="0" err="1" smtClean="0"/>
              <a:t>supination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foot</a:t>
            </a:r>
            <a:endParaRPr lang="en-GB" sz="1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6222159" y="4672203"/>
              <a:ext cx="11520" cy="115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6251" y="4666295"/>
                <a:ext cx="230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14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44" y="2007218"/>
            <a:ext cx="5363656" cy="3633609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GB" sz="2800" dirty="0"/>
              <a:t>Dynamic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92532"/>
            <a:ext cx="5651810" cy="4720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Tibialis posterior</a:t>
            </a:r>
          </a:p>
          <a:p>
            <a:pPr lvl="1"/>
            <a:r>
              <a:rPr lang="en-GB" sz="1800" dirty="0"/>
              <a:t>Insertion on </a:t>
            </a:r>
            <a:r>
              <a:rPr lang="en-GB" sz="1800" dirty="0" err="1"/>
              <a:t>tuberositas</a:t>
            </a:r>
            <a:r>
              <a:rPr lang="en-GB" sz="1800" dirty="0"/>
              <a:t> </a:t>
            </a:r>
            <a:r>
              <a:rPr lang="en-GB" sz="1800" dirty="0" err="1"/>
              <a:t>ossis</a:t>
            </a:r>
            <a:r>
              <a:rPr lang="en-GB" sz="1800" dirty="0"/>
              <a:t> </a:t>
            </a:r>
            <a:r>
              <a:rPr lang="en-GB" sz="1800" dirty="0" err="1"/>
              <a:t>navicularis</a:t>
            </a:r>
            <a:r>
              <a:rPr lang="en-GB" sz="1800" dirty="0"/>
              <a:t> – elevates the medial margin of the foot</a:t>
            </a:r>
          </a:p>
          <a:p>
            <a:pPr lvl="1"/>
            <a:r>
              <a:rPr lang="cs-CZ" sz="1800" dirty="0" err="1"/>
              <a:t>Insertion</a:t>
            </a:r>
            <a:r>
              <a:rPr lang="cs-CZ" sz="1800" dirty="0"/>
              <a:t> os </a:t>
            </a:r>
            <a:r>
              <a:rPr lang="en-GB" sz="1800" dirty="0" err="1"/>
              <a:t>sustentaculum</a:t>
            </a:r>
            <a:r>
              <a:rPr lang="en-GB" sz="1800" dirty="0"/>
              <a:t> </a:t>
            </a:r>
            <a:r>
              <a:rPr lang="en-GB" sz="1800" dirty="0" err="1"/>
              <a:t>tali</a:t>
            </a:r>
            <a:r>
              <a:rPr lang="en-GB" sz="1800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talar</a:t>
            </a:r>
            <a:r>
              <a:rPr lang="cs-CZ" sz="1800" dirty="0"/>
              <a:t> </a:t>
            </a:r>
            <a:r>
              <a:rPr lang="cs-CZ" sz="1800" dirty="0" err="1"/>
              <a:t>shelf</a:t>
            </a:r>
            <a:r>
              <a:rPr lang="cs-CZ" sz="1800" dirty="0"/>
              <a:t>) </a:t>
            </a:r>
            <a:r>
              <a:rPr lang="cs-CZ" sz="1800" dirty="0" err="1"/>
              <a:t>holds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talus</a:t>
            </a:r>
            <a:r>
              <a:rPr lang="cs-CZ" sz="1800" dirty="0"/>
              <a:t> </a:t>
            </a:r>
            <a:r>
              <a:rPr lang="cs-CZ" sz="1800" dirty="0" err="1"/>
              <a:t>head</a:t>
            </a:r>
            <a:r>
              <a:rPr lang="cs-CZ" sz="1800" dirty="0"/>
              <a:t> n proper </a:t>
            </a:r>
            <a:r>
              <a:rPr lang="cs-CZ" sz="1800" dirty="0" err="1"/>
              <a:t>position</a:t>
            </a:r>
            <a:endParaRPr lang="en-GB" sz="1800" dirty="0"/>
          </a:p>
          <a:p>
            <a:pPr lvl="1"/>
            <a:r>
              <a:rPr lang="cs-CZ" sz="1800" dirty="0" err="1"/>
              <a:t>Insertions</a:t>
            </a:r>
            <a:r>
              <a:rPr lang="cs-CZ" sz="1800" dirty="0"/>
              <a:t> to 3rd-5th </a:t>
            </a:r>
            <a:r>
              <a:rPr lang="cs-CZ" sz="1800" dirty="0" err="1"/>
              <a:t>metatarsal</a:t>
            </a:r>
            <a:r>
              <a:rPr lang="cs-CZ" sz="1800" dirty="0"/>
              <a:t> </a:t>
            </a:r>
            <a:r>
              <a:rPr lang="cs-CZ" sz="1800" dirty="0" err="1"/>
              <a:t>bases</a:t>
            </a:r>
            <a:r>
              <a:rPr lang="cs-CZ" sz="1800" dirty="0"/>
              <a:t> do </a:t>
            </a:r>
            <a:r>
              <a:rPr lang="cs-CZ" sz="1800" dirty="0" err="1"/>
              <a:t>supination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foot</a:t>
            </a:r>
            <a:endParaRPr lang="en-GB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6222159" y="4672203"/>
              <a:ext cx="11520" cy="115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6251" y="4666295"/>
                <a:ext cx="2304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Šipka: zahnutá doleva 2"/>
          <p:cNvSpPr/>
          <p:nvPr/>
        </p:nvSpPr>
        <p:spPr>
          <a:xfrm rot="6264024">
            <a:off x="7100205" y="4058302"/>
            <a:ext cx="1248937" cy="2542959"/>
          </a:xfrm>
          <a:prstGeom prst="curvedLeftArrow">
            <a:avLst>
              <a:gd name="adj1" fmla="val 25000"/>
              <a:gd name="adj2" fmla="val 41082"/>
              <a:gd name="adj3" fmla="val 25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Šipka: doprava 3"/>
          <p:cNvSpPr/>
          <p:nvPr/>
        </p:nvSpPr>
        <p:spPr>
          <a:xfrm rot="16200000">
            <a:off x="5807086" y="3115843"/>
            <a:ext cx="1886401" cy="490653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38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0" r="29886"/>
          <a:stretch/>
        </p:blipFill>
        <p:spPr>
          <a:xfrm>
            <a:off x="7971042" y="929992"/>
            <a:ext cx="2670938" cy="5765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/>
          <a:stretch/>
        </p:blipFill>
        <p:spPr>
          <a:xfrm>
            <a:off x="2345784" y="3461662"/>
            <a:ext cx="4419821" cy="348655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en-GB" sz="2800" dirty="0"/>
              <a:t>Dynamic stabilizers</a:t>
            </a:r>
            <a:endParaRPr lang="cs-CZ" sz="2800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892532"/>
            <a:ext cx="10982093" cy="263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T</a:t>
            </a:r>
            <a:r>
              <a:rPr lang="cs-CZ" sz="1800" b="1" dirty="0" smtClean="0">
                <a:solidFill>
                  <a:srgbClr val="FF0000"/>
                </a:solidFill>
              </a:rPr>
              <a:t>riceps </a:t>
            </a:r>
            <a:r>
              <a:rPr lang="cs-CZ" sz="1800" b="1" dirty="0" err="1">
                <a:solidFill>
                  <a:srgbClr val="FF0000"/>
                </a:solidFill>
              </a:rPr>
              <a:t>surae</a:t>
            </a:r>
            <a:endParaRPr lang="cs-CZ" sz="1800" b="1" dirty="0">
              <a:solidFill>
                <a:srgbClr val="FF0000"/>
              </a:solidFill>
            </a:endParaRPr>
          </a:p>
          <a:p>
            <a:pPr lvl="1"/>
            <a:r>
              <a:rPr lang="cs-CZ" sz="1800" dirty="0" err="1" smtClean="0"/>
              <a:t>Insertion</a:t>
            </a:r>
            <a:r>
              <a:rPr lang="cs-CZ" sz="1800" dirty="0" smtClean="0"/>
              <a:t> on </a:t>
            </a:r>
            <a:r>
              <a:rPr lang="cs-CZ" sz="1800" dirty="0" err="1" smtClean="0"/>
              <a:t>calcaneal</a:t>
            </a:r>
            <a:r>
              <a:rPr lang="cs-CZ" sz="1800" dirty="0" smtClean="0"/>
              <a:t> </a:t>
            </a:r>
            <a:r>
              <a:rPr lang="cs-CZ" sz="1800" dirty="0" err="1" smtClean="0"/>
              <a:t>tuberosity</a:t>
            </a:r>
            <a:endParaRPr lang="cs-CZ" sz="1800" dirty="0"/>
          </a:p>
          <a:p>
            <a:pPr lvl="1"/>
            <a:r>
              <a:rPr lang="cs-CZ" sz="1800" dirty="0" err="1" smtClean="0"/>
              <a:t>Some</a:t>
            </a:r>
            <a:r>
              <a:rPr lang="cs-CZ" sz="1800" dirty="0" smtClean="0"/>
              <a:t> </a:t>
            </a:r>
            <a:r>
              <a:rPr lang="cs-CZ" sz="1800" dirty="0" err="1" smtClean="0"/>
              <a:t>fibers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Achillis</a:t>
            </a:r>
            <a:r>
              <a:rPr lang="cs-CZ" sz="1800" dirty="0" smtClean="0"/>
              <a:t> </a:t>
            </a:r>
            <a:r>
              <a:rPr lang="cs-CZ" sz="1800" dirty="0" err="1" smtClean="0"/>
              <a:t>tendon</a:t>
            </a:r>
            <a:r>
              <a:rPr lang="cs-CZ" sz="1800" dirty="0" smtClean="0"/>
              <a:t> are </a:t>
            </a:r>
            <a:r>
              <a:rPr lang="cs-CZ" sz="1800" dirty="0" err="1" smtClean="0"/>
              <a:t>connected</a:t>
            </a:r>
            <a:r>
              <a:rPr lang="cs-CZ" sz="1800" dirty="0" smtClean="0"/>
              <a:t> to </a:t>
            </a:r>
            <a:r>
              <a:rPr lang="cs-CZ" sz="1800" dirty="0" err="1" smtClean="0"/>
              <a:t>plantar</a:t>
            </a:r>
            <a:r>
              <a:rPr lang="cs-CZ" sz="1800" dirty="0" smtClean="0"/>
              <a:t> </a:t>
            </a:r>
            <a:r>
              <a:rPr lang="cs-CZ" sz="1800" dirty="0" err="1"/>
              <a:t>a</a:t>
            </a:r>
            <a:r>
              <a:rPr lang="cs-CZ" sz="1800" dirty="0" err="1" smtClean="0"/>
              <a:t>poneurosis</a:t>
            </a:r>
            <a:r>
              <a:rPr lang="cs-CZ" sz="1800" dirty="0" smtClean="0"/>
              <a:t> </a:t>
            </a:r>
          </a:p>
          <a:p>
            <a:pPr lvl="1"/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muscle</a:t>
            </a:r>
            <a:r>
              <a:rPr lang="cs-CZ" sz="1800" dirty="0" smtClean="0"/>
              <a:t> </a:t>
            </a:r>
            <a:r>
              <a:rPr lang="cs-CZ" sz="1800" dirty="0" err="1" smtClean="0"/>
              <a:t>turns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heel</a:t>
            </a:r>
            <a:r>
              <a:rPr lang="cs-CZ" sz="1800" dirty="0" smtClean="0"/>
              <a:t> on </a:t>
            </a:r>
            <a:r>
              <a:rPr lang="cs-CZ" sz="1800" dirty="0" err="1" smtClean="0"/>
              <a:t>flat</a:t>
            </a:r>
            <a:r>
              <a:rPr lang="cs-CZ" sz="1800" dirty="0" smtClean="0"/>
              <a:t> </a:t>
            </a:r>
            <a:r>
              <a:rPr lang="cs-CZ" sz="1800" dirty="0" err="1" smtClean="0"/>
              <a:t>foot</a:t>
            </a:r>
            <a:r>
              <a:rPr lang="cs-CZ" sz="1800" dirty="0" smtClean="0"/>
              <a:t> to valgus </a:t>
            </a:r>
            <a:r>
              <a:rPr lang="cs-CZ" sz="1800" dirty="0" err="1" smtClean="0"/>
              <a:t>position</a:t>
            </a:r>
            <a:endParaRPr lang="cs-CZ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/>
              <p14:cNvContentPartPr/>
              <p14:nvPr/>
            </p14:nvContentPartPr>
            <p14:xfrm>
              <a:off x="6222159" y="4672203"/>
              <a:ext cx="11520" cy="115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6251" y="4666295"/>
                <a:ext cx="2304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bdélník 2"/>
          <p:cNvSpPr/>
          <p:nvPr/>
        </p:nvSpPr>
        <p:spPr>
          <a:xfrm>
            <a:off x="9486900" y="1004208"/>
            <a:ext cx="73479" cy="546190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2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8195" name="Nadpis 1"/>
          <p:cNvSpPr txBox="1">
            <a:spLocks/>
          </p:cNvSpPr>
          <p:nvPr/>
        </p:nvSpPr>
        <p:spPr bwMode="auto">
          <a:xfrm>
            <a:off x="1281841" y="836613"/>
            <a:ext cx="8929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b="1" dirty="0" smtClean="0">
                <a:latin typeface="Calibri" panose="020F0502020204030204" pitchFamily="34" charset="0"/>
              </a:rPr>
              <a:t>Treatment </a:t>
            </a:r>
            <a:endParaRPr lang="en-GB" altLang="cs-CZ" b="1" dirty="0">
              <a:latin typeface="Calibri" panose="020F0502020204030204" pitchFamily="34" charset="0"/>
            </a:endParaRPr>
          </a:p>
        </p:txBody>
      </p:sp>
      <p:sp>
        <p:nvSpPr>
          <p:cNvPr id="8199" name="TextovéPole 2"/>
          <p:cNvSpPr txBox="1">
            <a:spLocks noChangeArrowheads="1"/>
          </p:cNvSpPr>
          <p:nvPr/>
        </p:nvSpPr>
        <p:spPr bwMode="auto">
          <a:xfrm>
            <a:off x="543698" y="1484313"/>
            <a:ext cx="752938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cs-CZ" sz="1600" dirty="0" smtClean="0">
                <a:latin typeface="+mn-lt"/>
              </a:rPr>
              <a:t>Focused to soft tissues (</a:t>
            </a:r>
            <a:r>
              <a:rPr lang="en-GB" altLang="cs-CZ" sz="1600" dirty="0" err="1" smtClean="0">
                <a:latin typeface="+mn-lt"/>
              </a:rPr>
              <a:t>calcaneonaviculare</a:t>
            </a:r>
            <a:r>
              <a:rPr lang="en-GB" altLang="cs-CZ" sz="1600" dirty="0" smtClean="0">
                <a:latin typeface="+mn-lt"/>
              </a:rPr>
              <a:t> plantare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liagament</a:t>
            </a:r>
            <a:r>
              <a:rPr lang="en-GB" altLang="cs-CZ" sz="1600" dirty="0" smtClean="0">
                <a:latin typeface="+mn-lt"/>
              </a:rPr>
              <a:t>,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en-GB" altLang="cs-CZ" sz="1600" dirty="0" smtClean="0">
                <a:latin typeface="+mn-lt"/>
              </a:rPr>
              <a:t>tibialis posterior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tendon</a:t>
            </a:r>
            <a:r>
              <a:rPr lang="en-GB" altLang="cs-CZ" sz="1600" dirty="0" smtClean="0">
                <a:latin typeface="+mn-lt"/>
              </a:rPr>
              <a:t>)</a:t>
            </a:r>
            <a:endParaRPr lang="en-GB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smtClean="0">
                <a:latin typeface="+mn-lt"/>
              </a:rPr>
              <a:t>Valgus </a:t>
            </a:r>
            <a:r>
              <a:rPr lang="cs-CZ" sz="1600" dirty="0" err="1" smtClean="0">
                <a:latin typeface="+mn-lt"/>
              </a:rPr>
              <a:t>position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of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the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600" dirty="0" err="1" smtClean="0">
                <a:latin typeface="+mn-lt"/>
              </a:rPr>
              <a:t>heel</a:t>
            </a:r>
            <a:r>
              <a:rPr lang="cs-CZ" sz="1600" dirty="0" smtClean="0">
                <a:latin typeface="+mn-lt"/>
              </a:rPr>
              <a:t> bone</a:t>
            </a:r>
            <a:endParaRPr lang="en-GB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medial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longitudinal</a:t>
            </a:r>
            <a:r>
              <a:rPr lang="cs-CZ" altLang="cs-CZ" sz="1600" dirty="0" smtClean="0">
                <a:latin typeface="+mn-lt"/>
              </a:rPr>
              <a:t> arch</a:t>
            </a:r>
            <a:endParaRPr lang="en-GB" altLang="cs-CZ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Varus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position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of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forefoot</a:t>
            </a:r>
            <a:r>
              <a:rPr lang="cs-CZ" altLang="cs-CZ" sz="1600" dirty="0" smtClean="0">
                <a:latin typeface="+mn-lt"/>
              </a:rPr>
              <a:t> </a:t>
            </a:r>
            <a:endParaRPr lang="en-GB" altLang="cs-CZ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Abduction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of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forefoot</a:t>
            </a:r>
            <a:endParaRPr lang="cs-CZ" altLang="cs-CZ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1600" dirty="0" err="1" smtClean="0"/>
              <a:t>Hypermobility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first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metatarsal</a:t>
            </a:r>
            <a:r>
              <a:rPr lang="cs-CZ" altLang="cs-CZ" sz="1600" dirty="0" smtClean="0"/>
              <a:t> bone</a:t>
            </a:r>
            <a:endParaRPr lang="en-GB" altLang="cs-CZ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altLang="cs-CZ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flat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foot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can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be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rigid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or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flexible</a:t>
            </a:r>
            <a:endParaRPr lang="en-GB" altLang="cs-CZ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deformity </a:t>
            </a:r>
            <a:r>
              <a:rPr lang="cs-CZ" altLang="cs-CZ" sz="1600" dirty="0" err="1" smtClean="0">
                <a:latin typeface="+mn-lt"/>
              </a:rPr>
              <a:t>can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affects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ankle</a:t>
            </a:r>
            <a:r>
              <a:rPr lang="cs-CZ" altLang="cs-CZ" sz="1600" dirty="0" smtClean="0">
                <a:latin typeface="+mn-lt"/>
              </a:rPr>
              <a:t> (</a:t>
            </a:r>
            <a:r>
              <a:rPr lang="cs-CZ" altLang="cs-CZ" sz="1600" dirty="0" err="1" smtClean="0">
                <a:latin typeface="+mn-lt"/>
              </a:rPr>
              <a:t>talocrural</a:t>
            </a:r>
            <a:r>
              <a:rPr lang="cs-CZ" altLang="cs-CZ" sz="1600" dirty="0" smtClean="0">
                <a:latin typeface="+mn-lt"/>
              </a:rPr>
              <a:t>) joint</a:t>
            </a:r>
            <a:endParaRPr lang="en-GB" altLang="cs-CZ" sz="1600" dirty="0" smtClean="0">
              <a:latin typeface="+mn-lt"/>
            </a:endParaRPr>
          </a:p>
          <a:p>
            <a:pPr>
              <a:defRPr/>
            </a:pPr>
            <a:endParaRPr lang="en-GB" sz="1600" dirty="0" smtClean="0">
              <a:latin typeface="+mn-lt"/>
            </a:endParaRPr>
          </a:p>
          <a:p>
            <a:pPr>
              <a:defRPr/>
            </a:pPr>
            <a:r>
              <a:rPr lang="en-GB" sz="1600" dirty="0" smtClean="0">
                <a:latin typeface="+mn-lt"/>
              </a:rPr>
              <a:t> </a:t>
            </a:r>
            <a:r>
              <a:rPr lang="cs-CZ" sz="1600" b="1" dirty="0" err="1" smtClean="0"/>
              <a:t>Operations</a:t>
            </a:r>
            <a:r>
              <a:rPr lang="cs-CZ" sz="1600" b="1" dirty="0" smtClean="0"/>
              <a:t> on </a:t>
            </a:r>
            <a:r>
              <a:rPr lang="cs-CZ" sz="1600" b="1" dirty="0" err="1" smtClean="0"/>
              <a:t>flat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foot</a:t>
            </a:r>
            <a:endParaRPr lang="en-GB" sz="1600" b="1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1600" dirty="0" err="1" smtClean="0">
                <a:latin typeface="+mn-lt"/>
              </a:rPr>
              <a:t>Procedures</a:t>
            </a:r>
            <a:r>
              <a:rPr lang="cs-CZ" sz="1600" dirty="0" smtClean="0">
                <a:latin typeface="+mn-lt"/>
              </a:rPr>
              <a:t> on tibialis posterior </a:t>
            </a:r>
            <a:r>
              <a:rPr lang="cs-CZ" sz="1600" dirty="0" err="1" smtClean="0">
                <a:latin typeface="+mn-lt"/>
              </a:rPr>
              <a:t>tendon</a:t>
            </a:r>
            <a:endParaRPr lang="en-GB" sz="16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PCDO (Posterior displacement </a:t>
            </a:r>
            <a:r>
              <a:rPr lang="en-GB" sz="1600" dirty="0" err="1" smtClean="0">
                <a:latin typeface="+mn-lt"/>
              </a:rPr>
              <a:t>calcanear</a:t>
            </a:r>
            <a:r>
              <a:rPr lang="en-GB" sz="1600" dirty="0" smtClean="0">
                <a:latin typeface="+mn-lt"/>
              </a:rPr>
              <a:t> osteotomy) </a:t>
            </a:r>
          </a:p>
          <a:p>
            <a:pPr marL="798513" lvl="1" indent="-342900">
              <a:buFont typeface="Arial" pitchFamily="34" charset="0"/>
              <a:buChar char="•"/>
              <a:defRPr/>
            </a:pPr>
            <a:r>
              <a:rPr lang="en-GB" sz="1600" b="1" dirty="0" smtClean="0">
                <a:latin typeface="+mn-lt"/>
              </a:rPr>
              <a:t>MCO (</a:t>
            </a:r>
            <a:r>
              <a:rPr lang="en-GB" sz="1600" b="1" dirty="0" err="1" smtClean="0">
                <a:latin typeface="+mn-lt"/>
              </a:rPr>
              <a:t>Medalizing</a:t>
            </a:r>
            <a:r>
              <a:rPr lang="en-GB" altLang="cs-CZ" sz="1600" b="1" dirty="0" smtClean="0">
                <a:latin typeface="+mn-lt"/>
              </a:rPr>
              <a:t> Calcaneal Osteotomy)</a:t>
            </a:r>
            <a:endParaRPr lang="en-GB" sz="1600" b="1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altLang="cs-CZ" sz="1600" dirty="0" smtClean="0">
                <a:latin typeface="+mn-lt"/>
              </a:rPr>
              <a:t>Lateral lengthening procedure</a:t>
            </a:r>
          </a:p>
          <a:p>
            <a:pPr marL="798513" lvl="1" indent="-342900">
              <a:buFont typeface="Arial" pitchFamily="34" charset="0"/>
              <a:buChar char="•"/>
              <a:defRPr/>
            </a:pPr>
            <a:r>
              <a:rPr lang="en-GB" altLang="cs-CZ" sz="1600" b="1" dirty="0" smtClean="0">
                <a:latin typeface="+mn-lt"/>
              </a:rPr>
              <a:t>Evans </a:t>
            </a:r>
            <a:r>
              <a:rPr lang="en-GB" altLang="cs-CZ" sz="1600" b="1" dirty="0" err="1" smtClean="0">
                <a:latin typeface="+mn-lt"/>
              </a:rPr>
              <a:t>lengtheting</a:t>
            </a:r>
            <a:r>
              <a:rPr lang="en-GB" altLang="cs-CZ" sz="1600" b="1" dirty="0" smtClean="0">
                <a:latin typeface="+mn-lt"/>
              </a:rPr>
              <a:t> procedure</a:t>
            </a:r>
            <a:endParaRPr lang="en-GB" altLang="cs-CZ" sz="1600" b="1" dirty="0">
              <a:latin typeface="+mn-lt"/>
            </a:endParaRPr>
          </a:p>
        </p:txBody>
      </p:sp>
      <p:pic>
        <p:nvPicPr>
          <p:cNvPr id="819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1" y="1339551"/>
            <a:ext cx="3585163" cy="256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0" y="4021458"/>
            <a:ext cx="3555357" cy="245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7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9219" name="Nadpis 1"/>
          <p:cNvSpPr txBox="1">
            <a:spLocks/>
          </p:cNvSpPr>
          <p:nvPr/>
        </p:nvSpPr>
        <p:spPr bwMode="auto">
          <a:xfrm>
            <a:off x="2470150" y="908050"/>
            <a:ext cx="8929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latin typeface="Calibri" panose="020F0502020204030204" pitchFamily="34" charset="0"/>
              </a:rPr>
              <a:t>X-</a:t>
            </a:r>
            <a:r>
              <a:rPr lang="cs-CZ" altLang="cs-CZ" sz="2000" b="1" dirty="0" err="1" smtClean="0">
                <a:latin typeface="Calibri" panose="020F0502020204030204" pitchFamily="34" charset="0"/>
              </a:rPr>
              <a:t>rays</a:t>
            </a:r>
            <a:r>
              <a:rPr lang="cs-CZ" altLang="cs-CZ" sz="2000" b="1" dirty="0" smtClean="0">
                <a:latin typeface="Calibri" panose="020F0502020204030204" pitchFamily="34" charset="0"/>
              </a:rPr>
              <a:t>, </a:t>
            </a:r>
            <a:r>
              <a:rPr lang="cs-CZ" altLang="cs-CZ" sz="2000" b="1" dirty="0" err="1" smtClean="0">
                <a:latin typeface="Calibri" panose="020F0502020204030204" pitchFamily="34" charset="0"/>
              </a:rPr>
              <a:t>side</a:t>
            </a:r>
            <a:r>
              <a:rPr lang="cs-CZ" altLang="cs-CZ" sz="20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000" b="1" dirty="0" err="1" smtClean="0">
                <a:latin typeface="Calibri" panose="020F0502020204030204" pitchFamily="34" charset="0"/>
              </a:rPr>
              <a:t>view</a:t>
            </a:r>
            <a:r>
              <a:rPr lang="cs-CZ" altLang="cs-CZ" sz="2000" b="1" dirty="0" smtClean="0">
                <a:latin typeface="Calibri" panose="020F0502020204030204" pitchFamily="34" charset="0"/>
              </a:rPr>
              <a:t> and AP </a:t>
            </a:r>
            <a:r>
              <a:rPr lang="cs-CZ" altLang="cs-CZ" sz="2000" b="1" dirty="0" err="1" smtClean="0">
                <a:latin typeface="Calibri" panose="020F0502020204030204" pitchFamily="34" charset="0"/>
              </a:rPr>
              <a:t>weight</a:t>
            </a:r>
            <a:r>
              <a:rPr lang="cs-CZ" altLang="cs-CZ" sz="20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000" b="1" dirty="0" err="1" smtClean="0">
                <a:latin typeface="Calibri" panose="020F0502020204030204" pitchFamily="34" charset="0"/>
              </a:rPr>
              <a:t>bearing</a:t>
            </a:r>
            <a:endParaRPr lang="cs-CZ" altLang="cs-CZ" sz="2000" b="1" dirty="0">
              <a:latin typeface="Calibri" panose="020F0502020204030204" pitchFamily="34" charset="0"/>
            </a:endParaRPr>
          </a:p>
        </p:txBody>
      </p:sp>
      <p:pic>
        <p:nvPicPr>
          <p:cNvPr id="922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77" y="1600993"/>
            <a:ext cx="3514897" cy="459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1600993"/>
            <a:ext cx="57038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>
            <a:cxnSpLocks/>
          </p:cNvCxnSpPr>
          <p:nvPr/>
        </p:nvCxnSpPr>
        <p:spPr>
          <a:xfrm flipV="1">
            <a:off x="1436516" y="3789362"/>
            <a:ext cx="3024187" cy="1081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/>
          <p:cNvCxnSpPr>
            <a:cxnSpLocks/>
          </p:cNvCxnSpPr>
          <p:nvPr/>
        </p:nvCxnSpPr>
        <p:spPr>
          <a:xfrm flipV="1">
            <a:off x="3668541" y="3644900"/>
            <a:ext cx="1001712" cy="649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cxnSpLocks/>
          </p:cNvCxnSpPr>
          <p:nvPr/>
        </p:nvCxnSpPr>
        <p:spPr>
          <a:xfrm>
            <a:off x="7611762" y="4110681"/>
            <a:ext cx="551935" cy="32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cxnSpLocks/>
          </p:cNvCxnSpPr>
          <p:nvPr/>
        </p:nvCxnSpPr>
        <p:spPr>
          <a:xfrm flipH="1">
            <a:off x="7873207" y="2290119"/>
            <a:ext cx="10404" cy="1831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cxnSpLocks/>
          </p:cNvCxnSpPr>
          <p:nvPr/>
        </p:nvCxnSpPr>
        <p:spPr>
          <a:xfrm flipH="1">
            <a:off x="7873207" y="2586681"/>
            <a:ext cx="1204890" cy="1390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28" name="TextovéPole 26"/>
          <p:cNvSpPr txBox="1">
            <a:spLocks noChangeArrowheads="1"/>
          </p:cNvSpPr>
          <p:nvPr/>
        </p:nvSpPr>
        <p:spPr bwMode="auto">
          <a:xfrm>
            <a:off x="4578350" y="5233193"/>
            <a:ext cx="149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Meary</a:t>
            </a:r>
            <a:r>
              <a:rPr lang="en-US" altLang="cs-CZ" dirty="0"/>
              <a:t>’s angle</a:t>
            </a:r>
            <a:endParaRPr lang="cs-CZ" altLang="cs-CZ" dirty="0"/>
          </a:p>
        </p:txBody>
      </p:sp>
      <p:sp>
        <p:nvSpPr>
          <p:cNvPr id="9229" name="TextovéPole 32"/>
          <p:cNvSpPr txBox="1">
            <a:spLocks noChangeArrowheads="1"/>
          </p:cNvSpPr>
          <p:nvPr/>
        </p:nvSpPr>
        <p:spPr bwMode="auto">
          <a:xfrm>
            <a:off x="7430529" y="6260951"/>
            <a:ext cx="287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dirty="0" err="1"/>
              <a:t>Talonavicular</a:t>
            </a:r>
            <a:r>
              <a:rPr lang="en-US" altLang="cs-CZ" dirty="0"/>
              <a:t> coverage angle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726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2291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48657"/>
              </p:ext>
            </p:extLst>
          </p:nvPr>
        </p:nvGraphicFramePr>
        <p:xfrm>
          <a:off x="395416" y="2492375"/>
          <a:ext cx="11172696" cy="3627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09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5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03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4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26">
                <a:tc gridSpan="2"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Stage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Physical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 err="1" smtClean="0">
                          <a:latin typeface="+mn-lt"/>
                        </a:rPr>
                        <a:t>findings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  <a:cs typeface="+mn-cs"/>
                        </a:rPr>
                        <a:t>Treatment</a:t>
                      </a:r>
                      <a:r>
                        <a:rPr lang="cs-CZ" sz="1400" baseline="0" dirty="0" smtClean="0">
                          <a:latin typeface="+mn-lt"/>
                          <a:cs typeface="+mn-cs"/>
                        </a:rPr>
                        <a:t> 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IA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Pain</a:t>
                      </a:r>
                      <a:r>
                        <a:rPr lang="cs-CZ" sz="1400" dirty="0" smtClean="0">
                          <a:latin typeface="+mn-lt"/>
                        </a:rPr>
                        <a:t> TP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Conservative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treatment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>
                          <a:latin typeface="+mn-lt"/>
                        </a:rPr>
                        <a:t>ev. </a:t>
                      </a:r>
                      <a:r>
                        <a:rPr lang="cs-CZ" sz="1400" dirty="0" err="1" smtClean="0">
                          <a:latin typeface="+mn-lt"/>
                        </a:rPr>
                        <a:t>synovectomy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308">
                <a:tc>
                  <a:txBody>
                    <a:bodyPr/>
                    <a:lstStyle/>
                    <a:p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IB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>
                          <a:latin typeface="+mn-lt"/>
                        </a:rPr>
                        <a:t>Pain</a:t>
                      </a:r>
                      <a:r>
                        <a:rPr lang="cs-CZ" sz="1400" dirty="0" smtClean="0">
                          <a:latin typeface="+mn-lt"/>
                        </a:rPr>
                        <a:t> TP</a:t>
                      </a:r>
                      <a:r>
                        <a:rPr lang="cs-CZ" sz="1400" dirty="0">
                          <a:latin typeface="+mn-lt"/>
                        </a:rPr>
                        <a:t>, </a:t>
                      </a:r>
                      <a:r>
                        <a:rPr lang="cs-CZ" sz="1400" dirty="0" err="1">
                          <a:latin typeface="+mn-lt"/>
                        </a:rPr>
                        <a:t>synovialitis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IC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Valgus </a:t>
                      </a:r>
                      <a:r>
                        <a:rPr lang="cs-CZ" sz="1400" dirty="0" err="1" smtClean="0">
                          <a:latin typeface="+mn-lt"/>
                        </a:rPr>
                        <a:t>heel</a:t>
                      </a:r>
                      <a:r>
                        <a:rPr lang="cs-CZ" sz="1400" dirty="0" smtClean="0">
                          <a:latin typeface="+mn-lt"/>
                        </a:rPr>
                        <a:t> bone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IIA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Varus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 err="1" smtClean="0">
                          <a:latin typeface="+mn-lt"/>
                        </a:rPr>
                        <a:t>forefoot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MCO,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Synovectomy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ev. FDL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endParaRPr lang="cs-CZ"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IIB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>
                          <a:latin typeface="+mn-lt"/>
                        </a:rPr>
                        <a:t>Varus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 err="1" smtClean="0">
                          <a:latin typeface="+mn-lt"/>
                        </a:rPr>
                        <a:t>forefoot</a:t>
                      </a:r>
                      <a:r>
                        <a:rPr lang="cs-CZ" sz="1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</a:rPr>
                        <a:t>+</a:t>
                      </a:r>
                      <a:r>
                        <a:rPr lang="cs-CZ" sz="1400" dirty="0" err="1" smtClean="0">
                          <a:latin typeface="+mn-lt"/>
                        </a:rPr>
                        <a:t>Abductio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of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forefoot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MCO,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Evans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Synovectomy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ev. FDL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213">
                <a:tc>
                  <a:txBody>
                    <a:bodyPr/>
                    <a:lstStyle/>
                    <a:p>
                      <a:endParaRPr lang="cs-CZ"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IIC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>
                          <a:latin typeface="+mn-lt"/>
                        </a:rPr>
                        <a:t>Varus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 err="1" smtClean="0">
                          <a:latin typeface="+mn-lt"/>
                        </a:rPr>
                        <a:t>forefoot</a:t>
                      </a:r>
                      <a:r>
                        <a:rPr lang="cs-CZ" sz="14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>
                          <a:latin typeface="+mn-lt"/>
                        </a:rPr>
                        <a:t>+</a:t>
                      </a:r>
                      <a:r>
                        <a:rPr lang="cs-CZ" sz="1400" dirty="0" err="1">
                          <a:latin typeface="+mn-lt"/>
                        </a:rPr>
                        <a:t>Abd</a:t>
                      </a:r>
                      <a:r>
                        <a:rPr lang="cs-CZ" sz="1400" dirty="0">
                          <a:latin typeface="+mn-lt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</a:rPr>
                        <a:t>+</a:t>
                      </a:r>
                      <a:r>
                        <a:rPr lang="cs-CZ" sz="1400" dirty="0" err="1" smtClean="0">
                          <a:latin typeface="+mn-lt"/>
                        </a:rPr>
                        <a:t>Hypermobility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of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first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>
                          <a:latin typeface="+mn-lt"/>
                        </a:rPr>
                        <a:t>MTT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MCO,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Evans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Cotton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III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IIIA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Rigid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rearfoot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400" dirty="0" err="1">
                          <a:latin typeface="+mn-lt"/>
                        </a:rPr>
                        <a:t>Artrodesis</a:t>
                      </a:r>
                      <a:endParaRPr lang="cs-CZ" sz="1400" baseline="0" dirty="0">
                        <a:latin typeface="+mn-lt"/>
                      </a:endParaRPr>
                    </a:p>
                    <a:p>
                      <a:r>
                        <a:rPr lang="cs-CZ" sz="1400" dirty="0">
                          <a:latin typeface="+mn-lt"/>
                        </a:rPr>
                        <a:t>(</a:t>
                      </a:r>
                      <a:r>
                        <a:rPr lang="cs-CZ" sz="1400" dirty="0" err="1">
                          <a:latin typeface="+mn-lt"/>
                        </a:rPr>
                        <a:t>talonavicularis</a:t>
                      </a:r>
                      <a:r>
                        <a:rPr lang="cs-CZ" sz="1400" dirty="0">
                          <a:latin typeface="+mn-lt"/>
                        </a:rPr>
                        <a:t>, </a:t>
                      </a:r>
                      <a:r>
                        <a:rPr lang="cs-CZ" sz="1400" dirty="0" err="1">
                          <a:latin typeface="+mn-lt"/>
                        </a:rPr>
                        <a:t>Subtalaris</a:t>
                      </a:r>
                      <a:r>
                        <a:rPr lang="cs-CZ" sz="1400" dirty="0">
                          <a:latin typeface="+mn-lt"/>
                        </a:rPr>
                        <a:t>, </a:t>
                      </a:r>
                      <a:r>
                        <a:rPr lang="cs-CZ" sz="1400" dirty="0" smtClean="0">
                          <a:latin typeface="+mn-lt"/>
                        </a:rPr>
                        <a:t>double, triple)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IIIB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Rigid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rearfoot</a:t>
                      </a:r>
                      <a:r>
                        <a:rPr lang="cs-CZ" sz="1400" dirty="0" smtClean="0">
                          <a:latin typeface="+mn-lt"/>
                        </a:rPr>
                        <a:t> </a:t>
                      </a:r>
                      <a:r>
                        <a:rPr lang="cs-CZ" sz="1400" dirty="0">
                          <a:latin typeface="+mn-lt"/>
                        </a:rPr>
                        <a:t>+</a:t>
                      </a:r>
                      <a:r>
                        <a:rPr lang="cs-CZ" sz="1400" dirty="0" err="1">
                          <a:latin typeface="+mn-lt"/>
                        </a:rPr>
                        <a:t>Abd</a:t>
                      </a:r>
                      <a:r>
                        <a:rPr lang="cs-CZ" sz="1400" dirty="0">
                          <a:latin typeface="+mn-lt"/>
                        </a:rPr>
                        <a:t> </a:t>
                      </a:r>
                      <a:r>
                        <a:rPr lang="cs-CZ" sz="1400" dirty="0" err="1" smtClean="0">
                          <a:latin typeface="+mn-lt"/>
                        </a:rPr>
                        <a:t>forefoot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826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IV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IVA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Flexible</a:t>
                      </a:r>
                      <a:r>
                        <a:rPr lang="cs-CZ" sz="1400" dirty="0" smtClean="0">
                          <a:latin typeface="+mn-lt"/>
                        </a:rPr>
                        <a:t> valgus TC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>
                          <a:latin typeface="+mn-lt"/>
                        </a:rPr>
                        <a:t>Artrodesis</a:t>
                      </a:r>
                      <a:r>
                        <a:rPr lang="cs-CZ" sz="1400" dirty="0">
                          <a:latin typeface="+mn-lt"/>
                        </a:rPr>
                        <a:t>, </a:t>
                      </a:r>
                      <a:r>
                        <a:rPr lang="cs-CZ" sz="1400" dirty="0" err="1" smtClean="0">
                          <a:latin typeface="+mn-lt"/>
                        </a:rPr>
                        <a:t>reconstruction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baseline="0" dirty="0" err="1" smtClean="0">
                          <a:latin typeface="+mn-lt"/>
                        </a:rPr>
                        <a:t>of</a:t>
                      </a:r>
                      <a:r>
                        <a:rPr lang="cs-CZ" sz="1400" dirty="0" smtClean="0">
                          <a:latin typeface="+mn-lt"/>
                        </a:rPr>
                        <a:t> MCL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308">
                <a:tc>
                  <a:txBody>
                    <a:bodyPr/>
                    <a:lstStyle/>
                    <a:p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IVB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+mn-lt"/>
                        </a:rPr>
                        <a:t>Rigid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</a:rPr>
                        <a:t>valgus </a:t>
                      </a:r>
                      <a:r>
                        <a:rPr lang="cs-CZ" sz="1400" dirty="0">
                          <a:latin typeface="+mn-lt"/>
                        </a:rPr>
                        <a:t>TC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+mn-lt"/>
                        </a:rPr>
                        <a:t>TTC </a:t>
                      </a:r>
                      <a:r>
                        <a:rPr lang="cs-CZ" sz="1400" dirty="0" err="1">
                          <a:latin typeface="+mn-lt"/>
                        </a:rPr>
                        <a:t>Arthrodesis</a:t>
                      </a:r>
                      <a:endParaRPr lang="cs-CZ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350" name="TextovéPole 2"/>
          <p:cNvSpPr txBox="1">
            <a:spLocks noChangeArrowheads="1"/>
          </p:cNvSpPr>
          <p:nvPr/>
        </p:nvSpPr>
        <p:spPr bwMode="auto">
          <a:xfrm>
            <a:off x="395416" y="6265862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 dirty="0"/>
              <a:t>TP – </a:t>
            </a:r>
            <a:r>
              <a:rPr lang="cs-CZ" altLang="cs-CZ" sz="1400" dirty="0" smtClean="0"/>
              <a:t>tibialis </a:t>
            </a:r>
            <a:r>
              <a:rPr lang="cs-CZ" altLang="cs-CZ" sz="1400" dirty="0"/>
              <a:t>posterior; ABD – </a:t>
            </a:r>
            <a:r>
              <a:rPr lang="cs-CZ" altLang="cs-CZ" sz="1400" dirty="0" err="1"/>
              <a:t>abductio</a:t>
            </a:r>
            <a:r>
              <a:rPr lang="cs-CZ" altLang="cs-CZ" sz="1400" dirty="0"/>
              <a:t>; MTT – metatarsus; TC- art. </a:t>
            </a:r>
            <a:r>
              <a:rPr lang="cs-CZ" altLang="cs-CZ" sz="1400" dirty="0" err="1"/>
              <a:t>talocruralis</a:t>
            </a:r>
            <a:r>
              <a:rPr lang="cs-CZ" altLang="cs-CZ" sz="1400" dirty="0"/>
              <a:t>; MCO – </a:t>
            </a:r>
            <a:r>
              <a:rPr lang="cs-CZ" altLang="cs-CZ" sz="1400" dirty="0" err="1"/>
              <a:t>medalizing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calcanear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osteotomy</a:t>
            </a:r>
            <a:r>
              <a:rPr lang="cs-CZ" altLang="cs-CZ" sz="1400" dirty="0"/>
              <a:t>; FDL – </a:t>
            </a:r>
            <a:r>
              <a:rPr lang="cs-CZ" altLang="cs-CZ" sz="1400" dirty="0" smtClean="0"/>
              <a:t>flexor </a:t>
            </a:r>
            <a:r>
              <a:rPr lang="cs-CZ" altLang="cs-CZ" sz="1400" dirty="0"/>
              <a:t>digitorum longus</a:t>
            </a:r>
          </a:p>
        </p:txBody>
      </p:sp>
      <p:sp>
        <p:nvSpPr>
          <p:cNvPr id="12351" name="Obdélník 6"/>
          <p:cNvSpPr>
            <a:spLocks noChangeArrowheads="1"/>
          </p:cNvSpPr>
          <p:nvPr/>
        </p:nvSpPr>
        <p:spPr bwMode="auto">
          <a:xfrm>
            <a:off x="1409872" y="745193"/>
            <a:ext cx="2219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dirty="0" err="1" smtClean="0"/>
              <a:t>Classification</a:t>
            </a:r>
            <a:r>
              <a:rPr lang="cs-CZ" altLang="cs-CZ" sz="2800" b="1" dirty="0" smtClean="0"/>
              <a:t> </a:t>
            </a:r>
            <a:endParaRPr lang="cs-CZ" alt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7795" y="1268413"/>
            <a:ext cx="10150518" cy="107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 err="1" smtClean="0"/>
              <a:t>Stage</a:t>
            </a:r>
            <a:r>
              <a:rPr lang="cs-CZ" altLang="cs-CZ" sz="1600" dirty="0" smtClean="0"/>
              <a:t> I </a:t>
            </a:r>
            <a:r>
              <a:rPr lang="cs-CZ" altLang="cs-CZ" sz="1600" dirty="0" smtClean="0">
                <a:latin typeface="+mn-lt"/>
              </a:rPr>
              <a:t>– </a:t>
            </a:r>
            <a:r>
              <a:rPr lang="cs-CZ" altLang="cs-CZ" sz="1600" dirty="0" err="1" smtClean="0">
                <a:latin typeface="+mn-lt"/>
              </a:rPr>
              <a:t>impairment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of</a:t>
            </a:r>
            <a:r>
              <a:rPr lang="cs-CZ" altLang="cs-CZ" sz="1600" dirty="0" smtClean="0">
                <a:latin typeface="+mn-lt"/>
              </a:rPr>
              <a:t> tibialis </a:t>
            </a:r>
            <a:r>
              <a:rPr lang="cs-CZ" altLang="cs-CZ" sz="1600" dirty="0">
                <a:latin typeface="+mn-lt"/>
              </a:rPr>
              <a:t>posterior </a:t>
            </a:r>
            <a:r>
              <a:rPr lang="cs-CZ" altLang="cs-CZ" sz="1600" dirty="0" err="1" smtClean="0">
                <a:latin typeface="+mn-lt"/>
              </a:rPr>
              <a:t>tendon</a:t>
            </a:r>
            <a:r>
              <a:rPr lang="cs-CZ" altLang="cs-CZ" sz="1600" dirty="0" smtClean="0">
                <a:latin typeface="+mn-lt"/>
              </a:rPr>
              <a:t> (TP)</a:t>
            </a:r>
            <a:endParaRPr lang="cs-CZ" altLang="cs-CZ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Stage</a:t>
            </a:r>
            <a:r>
              <a:rPr lang="cs-CZ" altLang="cs-CZ" sz="1600" dirty="0" smtClean="0">
                <a:latin typeface="+mn-lt"/>
              </a:rPr>
              <a:t> II -  </a:t>
            </a:r>
            <a:r>
              <a:rPr lang="cs-CZ" altLang="cs-CZ" sz="1600" dirty="0" err="1" smtClean="0">
                <a:latin typeface="+mn-lt"/>
              </a:rPr>
              <a:t>impairment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of</a:t>
            </a:r>
            <a:r>
              <a:rPr lang="cs-CZ" altLang="cs-CZ" sz="1600" dirty="0" smtClean="0">
                <a:latin typeface="+mn-lt"/>
              </a:rPr>
              <a:t> TP + deformity </a:t>
            </a:r>
            <a:r>
              <a:rPr lang="cs-CZ" altLang="cs-CZ" sz="1600" dirty="0" err="1" smtClean="0">
                <a:latin typeface="+mn-lt"/>
              </a:rPr>
              <a:t>of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the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forefoot</a:t>
            </a:r>
            <a:r>
              <a:rPr lang="cs-CZ" altLang="cs-CZ" sz="1600" dirty="0" smtClean="0">
                <a:latin typeface="+mn-lt"/>
              </a:rPr>
              <a:t>, </a:t>
            </a:r>
            <a:r>
              <a:rPr lang="cs-CZ" altLang="cs-CZ" sz="1600" b="1" dirty="0" err="1" smtClean="0"/>
              <a:t>the</a:t>
            </a:r>
            <a:r>
              <a:rPr lang="cs-CZ" altLang="cs-CZ" sz="1600" b="1" dirty="0" smtClean="0"/>
              <a:t> deformity </a:t>
            </a:r>
            <a:r>
              <a:rPr lang="cs-CZ" altLang="cs-CZ" sz="1600" b="1" dirty="0" err="1" smtClean="0"/>
              <a:t>is</a:t>
            </a:r>
            <a:r>
              <a:rPr lang="cs-CZ" altLang="cs-CZ" sz="1600" b="1" dirty="0" smtClean="0"/>
              <a:t> </a:t>
            </a:r>
            <a:r>
              <a:rPr lang="cs-CZ" altLang="cs-CZ" sz="1600" b="1" dirty="0" err="1" smtClean="0"/>
              <a:t>flexible</a:t>
            </a:r>
            <a:endParaRPr lang="cs-CZ" altLang="cs-CZ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Stage</a:t>
            </a:r>
            <a:r>
              <a:rPr lang="cs-CZ" altLang="cs-CZ" sz="1600" dirty="0" smtClean="0">
                <a:latin typeface="+mn-lt"/>
              </a:rPr>
              <a:t> III </a:t>
            </a:r>
            <a:r>
              <a:rPr lang="cs-CZ" altLang="cs-CZ" sz="1600" dirty="0"/>
              <a:t>-  </a:t>
            </a:r>
            <a:r>
              <a:rPr lang="cs-CZ" altLang="cs-CZ" sz="1600" dirty="0" err="1"/>
              <a:t>impairment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TP + deformity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the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forefoot</a:t>
            </a:r>
            <a:r>
              <a:rPr lang="cs-CZ" altLang="cs-CZ" sz="1600" dirty="0"/>
              <a:t>, </a:t>
            </a:r>
            <a:r>
              <a:rPr lang="cs-CZ" altLang="cs-CZ" sz="1600" b="1" dirty="0" err="1"/>
              <a:t>the</a:t>
            </a:r>
            <a:r>
              <a:rPr lang="cs-CZ" altLang="cs-CZ" sz="1600" b="1" dirty="0"/>
              <a:t> deformity </a:t>
            </a:r>
            <a:r>
              <a:rPr lang="cs-CZ" altLang="cs-CZ" sz="1600" b="1" dirty="0" err="1"/>
              <a:t>is</a:t>
            </a:r>
            <a:r>
              <a:rPr lang="cs-CZ" altLang="cs-CZ" sz="1600" b="1" dirty="0"/>
              <a:t> </a:t>
            </a:r>
            <a:r>
              <a:rPr lang="cs-CZ" altLang="cs-CZ" sz="1600" b="1" dirty="0" err="1" smtClean="0"/>
              <a:t>rigid</a:t>
            </a:r>
            <a:endParaRPr lang="cs-CZ" altLang="cs-CZ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1600" dirty="0" err="1" smtClean="0">
                <a:latin typeface="+mn-lt"/>
              </a:rPr>
              <a:t>Stage</a:t>
            </a:r>
            <a:r>
              <a:rPr lang="cs-CZ" altLang="cs-CZ" sz="1600" dirty="0" smtClean="0">
                <a:latin typeface="+mn-lt"/>
              </a:rPr>
              <a:t> IV – </a:t>
            </a:r>
            <a:r>
              <a:rPr lang="cs-CZ" altLang="cs-CZ" sz="1600" dirty="0" err="1" smtClean="0">
                <a:latin typeface="+mn-lt"/>
              </a:rPr>
              <a:t>impairment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of</a:t>
            </a:r>
            <a:r>
              <a:rPr lang="cs-CZ" altLang="cs-CZ" sz="1600" dirty="0" smtClean="0">
                <a:latin typeface="+mn-lt"/>
              </a:rPr>
              <a:t> </a:t>
            </a:r>
            <a:r>
              <a:rPr lang="cs-CZ" altLang="cs-CZ" sz="1600" dirty="0" err="1" smtClean="0">
                <a:latin typeface="+mn-lt"/>
              </a:rPr>
              <a:t>ankle</a:t>
            </a:r>
            <a:r>
              <a:rPr lang="cs-CZ" altLang="cs-CZ" sz="1600" dirty="0" smtClean="0">
                <a:latin typeface="+mn-lt"/>
              </a:rPr>
              <a:t> joint</a:t>
            </a:r>
            <a:endParaRPr lang="cs-CZ" alt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21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r="9211"/>
          <a:stretch/>
        </p:blipFill>
        <p:spPr bwMode="auto">
          <a:xfrm>
            <a:off x="6285470" y="1420727"/>
            <a:ext cx="5478162" cy="435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3316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43914" y="908050"/>
            <a:ext cx="1038452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>
                <a:latin typeface="+mj-lt"/>
              </a:rPr>
              <a:t>Medalizing</a:t>
            </a:r>
            <a:r>
              <a:rPr lang="cs-CZ" altLang="cs-CZ" b="1" dirty="0">
                <a:latin typeface="+mj-lt"/>
              </a:rPr>
              <a:t> </a:t>
            </a:r>
            <a:r>
              <a:rPr lang="cs-CZ" altLang="cs-CZ" b="1" dirty="0" err="1">
                <a:latin typeface="+mj-lt"/>
              </a:rPr>
              <a:t>Calcaneal</a:t>
            </a:r>
            <a:r>
              <a:rPr lang="cs-CZ" altLang="cs-CZ" b="1" dirty="0">
                <a:latin typeface="+mj-lt"/>
              </a:rPr>
              <a:t> </a:t>
            </a:r>
            <a:r>
              <a:rPr lang="cs-CZ" altLang="cs-CZ" b="1" dirty="0" err="1">
                <a:latin typeface="+mj-lt"/>
              </a:rPr>
              <a:t>Osteotomy</a:t>
            </a:r>
            <a:r>
              <a:rPr lang="cs-CZ" altLang="cs-CZ" b="1" dirty="0">
                <a:latin typeface="+mj-lt"/>
              </a:rPr>
              <a:t> (MCO)</a:t>
            </a: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583860" y="1659330"/>
            <a:ext cx="53842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/>
              <a:t>shift </a:t>
            </a:r>
            <a:r>
              <a:rPr lang="cs-CZ" dirty="0" err="1" smtClean="0"/>
              <a:t>of</a:t>
            </a:r>
            <a:r>
              <a:rPr lang="cs-CZ" dirty="0" smtClean="0"/>
              <a:t> Achilles </a:t>
            </a:r>
            <a:r>
              <a:rPr lang="cs-CZ" dirty="0" err="1"/>
              <a:t>tendon</a:t>
            </a:r>
            <a:r>
              <a:rPr lang="cs-CZ" dirty="0"/>
              <a:t> </a:t>
            </a:r>
            <a:r>
              <a:rPr lang="cs-CZ" dirty="0" err="1"/>
              <a:t>insertion</a:t>
            </a:r>
            <a:r>
              <a:rPr lang="cs-CZ" dirty="0"/>
              <a:t> </a:t>
            </a:r>
            <a:r>
              <a:rPr lang="cs-CZ" dirty="0" err="1"/>
              <a:t>medially</a:t>
            </a: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/>
              <a:t>shift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plantar</a:t>
            </a:r>
            <a:r>
              <a:rPr lang="cs-CZ" dirty="0" smtClean="0"/>
              <a:t> </a:t>
            </a:r>
            <a:r>
              <a:rPr lang="cs-CZ" dirty="0" err="1" smtClean="0"/>
              <a:t>aponeurosis</a:t>
            </a:r>
            <a:r>
              <a:rPr lang="cs-CZ" dirty="0" smtClean="0"/>
              <a:t> </a:t>
            </a:r>
            <a:r>
              <a:rPr lang="cs-CZ" dirty="0" err="1" smtClean="0"/>
              <a:t>medially</a:t>
            </a: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art. </a:t>
            </a:r>
            <a:r>
              <a:rPr lang="cs-CZ" dirty="0" err="1"/>
              <a:t>subtalaris</a:t>
            </a:r>
            <a:r>
              <a:rPr lang="cs-CZ" dirty="0"/>
              <a:t>,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 smtClean="0"/>
              <a:t>correction</a:t>
            </a:r>
            <a:r>
              <a:rPr lang="cs-CZ" dirty="0" smtClean="0"/>
              <a:t>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subluxations</a:t>
            </a: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/>
              <a:t>Technology </a:t>
            </a:r>
            <a:r>
              <a:rPr lang="cs-CZ" dirty="0" err="1"/>
              <a:t>operations</a:t>
            </a:r>
            <a:r>
              <a:rPr lang="cs-CZ" dirty="0"/>
              <a:t> (open, </a:t>
            </a:r>
            <a:r>
              <a:rPr lang="cs-CZ" dirty="0" err="1" smtClean="0"/>
              <a:t>minimally</a:t>
            </a:r>
            <a:r>
              <a:rPr lang="cs-CZ" dirty="0" smtClean="0"/>
              <a:t> </a:t>
            </a:r>
            <a:r>
              <a:rPr lang="cs-CZ" dirty="0" err="1" smtClean="0"/>
              <a:t>invasive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 MIS</a:t>
            </a:r>
            <a:r>
              <a:rPr lang="cs-CZ" dirty="0"/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 err="1"/>
              <a:t>osteotomy</a:t>
            </a:r>
            <a:r>
              <a:rPr lang="cs-CZ" dirty="0"/>
              <a:t> (</a:t>
            </a:r>
            <a:r>
              <a:rPr lang="cs-CZ" dirty="0" err="1"/>
              <a:t>chevron</a:t>
            </a:r>
            <a:r>
              <a:rPr lang="cs-CZ" dirty="0"/>
              <a:t> type, </a:t>
            </a:r>
            <a:r>
              <a:rPr lang="cs-CZ" dirty="0" err="1" smtClean="0"/>
              <a:t>one</a:t>
            </a:r>
            <a:r>
              <a:rPr lang="cs-CZ" dirty="0" smtClean="0"/>
              <a:t> plane)</a:t>
            </a: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techniques</a:t>
            </a:r>
            <a:r>
              <a:rPr lang="cs-CZ" dirty="0"/>
              <a:t> </a:t>
            </a:r>
            <a:r>
              <a:rPr lang="cs-CZ" dirty="0" err="1"/>
              <a:t>fixation</a:t>
            </a:r>
            <a:r>
              <a:rPr lang="cs-CZ" dirty="0"/>
              <a:t> (</a:t>
            </a:r>
            <a:r>
              <a:rPr lang="cs-CZ" dirty="0" err="1"/>
              <a:t>screws</a:t>
            </a:r>
            <a:r>
              <a:rPr lang="cs-CZ" dirty="0"/>
              <a:t>, </a:t>
            </a:r>
            <a:r>
              <a:rPr lang="cs-CZ" dirty="0" err="1"/>
              <a:t>plates</a:t>
            </a:r>
            <a:r>
              <a:rPr lang="cs-CZ" dirty="0"/>
              <a:t>, </a:t>
            </a:r>
            <a:r>
              <a:rPr lang="cs-CZ" dirty="0" err="1" smtClean="0"/>
              <a:t>staples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cs-CZ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osteotomy</a:t>
            </a:r>
            <a:r>
              <a:rPr lang="cs-CZ" dirty="0" smtClean="0"/>
              <a:t> 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minimally-invasive</a:t>
            </a:r>
            <a:r>
              <a:rPr lang="cs-CZ" dirty="0"/>
              <a:t> MCO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 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49772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981655"/>
            <a:ext cx="3861254" cy="32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24" y="1488395"/>
            <a:ext cx="31686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6389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372458" y="850901"/>
            <a:ext cx="8929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b="1" dirty="0" smtClean="0">
                <a:latin typeface="+mj-lt"/>
              </a:rPr>
              <a:t>Minimally invasive MCO</a:t>
            </a:r>
            <a:endParaRPr lang="en-GB" altLang="cs-CZ" b="1" dirty="0">
              <a:latin typeface="+mj-lt"/>
            </a:endParaRPr>
          </a:p>
        </p:txBody>
      </p:sp>
      <p:pic>
        <p:nvPicPr>
          <p:cNvPr id="16392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54" y="4231368"/>
            <a:ext cx="44799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2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1249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Deformity of whole foot, not only the </a:t>
            </a:r>
            <a:r>
              <a:rPr lang="cs-CZ" sz="2000" dirty="0" err="1" smtClean="0"/>
              <a:t>medial</a:t>
            </a:r>
            <a:r>
              <a:rPr lang="en-US" sz="2000" dirty="0" smtClean="0"/>
              <a:t> part </a:t>
            </a:r>
          </a:p>
          <a:p>
            <a:r>
              <a:rPr lang="en-US" sz="2000" dirty="0" smtClean="0"/>
              <a:t>Longitudinal arches of foot– </a:t>
            </a:r>
            <a:r>
              <a:rPr lang="en-US" sz="2000" dirty="0" smtClean="0">
                <a:solidFill>
                  <a:srgbClr val="FF0000"/>
                </a:solidFill>
              </a:rPr>
              <a:t>medial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lateral</a:t>
            </a:r>
          </a:p>
          <a:p>
            <a:r>
              <a:rPr lang="en-US" sz="2000" b="1" dirty="0" smtClean="0"/>
              <a:t>Etiology</a:t>
            </a:r>
            <a:r>
              <a:rPr lang="en-US" sz="2000" dirty="0" smtClean="0"/>
              <a:t> - congenital predisposition, overweight, connective tissue diseases (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en-US" sz="2000" dirty="0" smtClean="0"/>
              <a:t>rheumatoid arthritis) , nervous system diseases, etc.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14" y="3235607"/>
            <a:ext cx="3567484" cy="26756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60" y="3261754"/>
            <a:ext cx="3567484" cy="26756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55602" y="6002662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17376" y="6014231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Medial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10" name="Oblouk 9"/>
          <p:cNvSpPr/>
          <p:nvPr/>
        </p:nvSpPr>
        <p:spPr>
          <a:xfrm>
            <a:off x="2746844" y="5403091"/>
            <a:ext cx="1286109" cy="330911"/>
          </a:xfrm>
          <a:prstGeom prst="arc">
            <a:avLst>
              <a:gd name="adj1" fmla="val 10925915"/>
              <a:gd name="adj2" fmla="val 21564811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/>
          <p:cNvSpPr/>
          <p:nvPr/>
        </p:nvSpPr>
        <p:spPr>
          <a:xfrm rot="21380152">
            <a:off x="7513507" y="5415846"/>
            <a:ext cx="1295401" cy="127820"/>
          </a:xfrm>
          <a:prstGeom prst="arc">
            <a:avLst>
              <a:gd name="adj1" fmla="val 10925915"/>
              <a:gd name="adj2" fmla="val 21564811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04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7411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375719" y="908050"/>
            <a:ext cx="1025271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sz="1800" b="1" dirty="0"/>
              <a:t>Minimally invasive MCO</a:t>
            </a:r>
            <a:endParaRPr lang="en-GB" altLang="cs-CZ" sz="1800" b="1" dirty="0"/>
          </a:p>
        </p:txBody>
      </p:sp>
      <p:pic>
        <p:nvPicPr>
          <p:cNvPr id="1741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7" y="2623542"/>
            <a:ext cx="5671151" cy="404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65" y="980817"/>
            <a:ext cx="4073011" cy="570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4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93341" y="908050"/>
            <a:ext cx="1033509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b="1" dirty="0"/>
              <a:t>Minimally invasive MCO</a:t>
            </a:r>
            <a:endParaRPr lang="en-GB" altLang="cs-CZ" b="1" dirty="0"/>
          </a:p>
        </p:txBody>
      </p:sp>
      <p:pic>
        <p:nvPicPr>
          <p:cNvPr id="1843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1555749"/>
            <a:ext cx="3560505" cy="498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29" y="1555749"/>
            <a:ext cx="3552268" cy="497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59" y="1555749"/>
            <a:ext cx="3313112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59" y="4049623"/>
            <a:ext cx="34305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0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9459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93341" y="908050"/>
            <a:ext cx="1033509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b="1" dirty="0"/>
              <a:t>Minimally invasive MCO</a:t>
            </a:r>
            <a:endParaRPr lang="en-GB" altLang="cs-CZ" b="1" dirty="0"/>
          </a:p>
        </p:txBody>
      </p:sp>
      <p:pic>
        <p:nvPicPr>
          <p:cNvPr id="19461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89" y="1576388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51" y="1576388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4" y="1576388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89" y="4168776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51" y="4168776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64" y="4168776"/>
            <a:ext cx="25495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56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0483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136822" y="908050"/>
            <a:ext cx="1049161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sz="3200" b="1" dirty="0"/>
              <a:t>Minimally invasive MCO</a:t>
            </a:r>
            <a:endParaRPr lang="en-GB" altLang="cs-CZ" sz="3200" b="1" dirty="0"/>
          </a:p>
        </p:txBody>
      </p:sp>
      <p:pic>
        <p:nvPicPr>
          <p:cNvPr id="2048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99" y="1484313"/>
            <a:ext cx="2590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99" y="4149725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87" y="1412875"/>
            <a:ext cx="5268912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63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14" y="1905983"/>
            <a:ext cx="5000042" cy="3498773"/>
          </a:xfrm>
          <a:prstGeom prst="rect">
            <a:avLst/>
          </a:prstGeom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93341" y="908050"/>
            <a:ext cx="1033509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latin typeface="+mj-lt"/>
              </a:rPr>
              <a:t>Synovectomy</a:t>
            </a:r>
            <a:r>
              <a:rPr lang="cs-CZ" b="1" dirty="0" smtClean="0">
                <a:latin typeface="+mj-lt"/>
              </a:rPr>
              <a:t> tibialis posterior </a:t>
            </a:r>
            <a:r>
              <a:rPr lang="cs-CZ" b="1" dirty="0" err="1" smtClean="0">
                <a:latin typeface="+mj-lt"/>
              </a:rPr>
              <a:t>tendon</a:t>
            </a:r>
            <a:endParaRPr lang="cs-CZ" altLang="cs-CZ" b="1" dirty="0">
              <a:latin typeface="+mj-lt"/>
            </a:endParaRPr>
          </a:p>
        </p:txBody>
      </p:sp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398163" y="2187388"/>
            <a:ext cx="67700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Operation in case of problems at the site of </a:t>
            </a:r>
            <a:r>
              <a:rPr lang="cs-CZ" altLang="cs-CZ" sz="2000" dirty="0" smtClean="0"/>
              <a:t>t</a:t>
            </a:r>
            <a:r>
              <a:rPr lang="en-US" altLang="cs-CZ" sz="2000" dirty="0" err="1" smtClean="0"/>
              <a:t>ibialis</a:t>
            </a:r>
            <a:r>
              <a:rPr lang="en-US" altLang="cs-CZ" sz="2000" dirty="0" smtClean="0"/>
              <a:t> posterior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tendon</a:t>
            </a:r>
            <a:endParaRPr lang="en-US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If the tendon is interrupted performs its </a:t>
            </a:r>
            <a:r>
              <a:rPr lang="en-US" altLang="cs-CZ" sz="2000" dirty="0" err="1" smtClean="0"/>
              <a:t>synovectom</a:t>
            </a:r>
            <a:r>
              <a:rPr lang="cs-CZ" altLang="cs-CZ" sz="2000" dirty="0" smtClean="0"/>
              <a:t>y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i.e. removal inflammatory synovium from its 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If a tendon is </a:t>
            </a:r>
            <a:r>
              <a:rPr lang="cs-CZ" altLang="cs-CZ" sz="2000" dirty="0" err="1" smtClean="0"/>
              <a:t>torn</a:t>
            </a:r>
            <a:r>
              <a:rPr lang="en-US" altLang="cs-CZ" sz="2000" dirty="0" smtClean="0"/>
              <a:t>, </a:t>
            </a:r>
            <a:r>
              <a:rPr lang="cs-CZ" altLang="cs-CZ" sz="2000" dirty="0" err="1" smtClean="0"/>
              <a:t>its</a:t>
            </a:r>
            <a:r>
              <a:rPr lang="cs-CZ" altLang="cs-CZ" sz="2000" dirty="0" smtClean="0"/>
              <a:t> end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inserted</a:t>
            </a:r>
            <a:r>
              <a:rPr lang="cs-CZ" altLang="cs-CZ" sz="2000" dirty="0" smtClean="0"/>
              <a:t> to</a:t>
            </a:r>
            <a:r>
              <a:rPr lang="en-US" altLang="cs-CZ" sz="2000" dirty="0" smtClean="0"/>
              <a:t> </a:t>
            </a:r>
            <a:r>
              <a:rPr lang="cs-CZ" altLang="cs-CZ" sz="2000" dirty="0" err="1" smtClean="0"/>
              <a:t>tuberosity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n</a:t>
            </a:r>
            <a:r>
              <a:rPr lang="en-US" altLang="cs-CZ" sz="2000" dirty="0" err="1" smtClean="0"/>
              <a:t>avicular</a:t>
            </a:r>
            <a:r>
              <a:rPr lang="cs-CZ" altLang="cs-CZ" sz="2000" dirty="0" smtClean="0"/>
              <a:t> bone</a:t>
            </a:r>
            <a:endParaRPr lang="en-US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If the tendon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destroyed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the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tendon of </a:t>
            </a:r>
            <a:r>
              <a:rPr lang="cs-CZ" altLang="cs-CZ" sz="2000" dirty="0" smtClean="0"/>
              <a:t>f</a:t>
            </a:r>
            <a:r>
              <a:rPr lang="en-US" altLang="cs-CZ" sz="2000" dirty="0" err="1" smtClean="0"/>
              <a:t>lexor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digitorum </a:t>
            </a:r>
            <a:r>
              <a:rPr lang="en-US" altLang="cs-CZ" sz="2000" dirty="0" smtClean="0"/>
              <a:t>longus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used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0757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8435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93341" y="908050"/>
            <a:ext cx="1033509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latin typeface="+mj-lt"/>
              </a:rPr>
              <a:t>Tendosynovectomy</a:t>
            </a:r>
            <a:r>
              <a:rPr lang="cs-CZ" b="1" dirty="0" smtClean="0">
                <a:latin typeface="+mj-lt"/>
              </a:rPr>
              <a:t> tibialis </a:t>
            </a:r>
            <a:r>
              <a:rPr lang="cs-CZ" b="1" dirty="0">
                <a:latin typeface="+mj-lt"/>
              </a:rPr>
              <a:t>posterior</a:t>
            </a:r>
            <a:endParaRPr lang="cs-CZ" altLang="cs-CZ" b="1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19014"/>
          <a:stretch/>
        </p:blipFill>
        <p:spPr>
          <a:xfrm>
            <a:off x="171449" y="1771649"/>
            <a:ext cx="5472833" cy="44250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r="3973" b="4881"/>
          <a:stretch/>
        </p:blipFill>
        <p:spPr>
          <a:xfrm>
            <a:off x="5927272" y="1776863"/>
            <a:ext cx="5690507" cy="44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1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1507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27438" y="908050"/>
            <a:ext cx="1040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latin typeface="+mj-lt"/>
              </a:rPr>
              <a:t>Evans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osteotomy</a:t>
            </a:r>
            <a:r>
              <a:rPr lang="cs-CZ" b="1" dirty="0" smtClean="0">
                <a:latin typeface="+mj-lt"/>
              </a:rPr>
              <a:t> </a:t>
            </a:r>
            <a:endParaRPr lang="cs-CZ" altLang="cs-CZ" b="1" dirty="0">
              <a:latin typeface="+mj-lt"/>
            </a:endParaRPr>
          </a:p>
        </p:txBody>
      </p:sp>
      <p:sp>
        <p:nvSpPr>
          <p:cNvPr id="21509" name="TextovéPole 2"/>
          <p:cNvSpPr txBox="1">
            <a:spLocks noChangeArrowheads="1"/>
          </p:cNvSpPr>
          <p:nvPr/>
        </p:nvSpPr>
        <p:spPr bwMode="auto">
          <a:xfrm>
            <a:off x="398163" y="2187388"/>
            <a:ext cx="97838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err="1"/>
              <a:t>Lateral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lengthening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procedure</a:t>
            </a: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The principle is </a:t>
            </a:r>
            <a:r>
              <a:rPr lang="cs-CZ" altLang="cs-CZ" sz="2000" dirty="0" err="1" smtClean="0"/>
              <a:t>prolongation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lateral column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foot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due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osteotomy of </a:t>
            </a:r>
            <a:r>
              <a:rPr lang="en-US" altLang="cs-CZ" sz="2000" dirty="0"/>
              <a:t>the calcaneus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Extending </a:t>
            </a:r>
            <a:r>
              <a:rPr lang="cs-CZ" altLang="cs-CZ" sz="2000" dirty="0" err="1" smtClean="0"/>
              <a:t>leads</a:t>
            </a:r>
            <a:r>
              <a:rPr lang="cs-CZ" altLang="cs-CZ" sz="2000" dirty="0" smtClean="0"/>
              <a:t> to </a:t>
            </a:r>
            <a:r>
              <a:rPr lang="en-US" altLang="cs-CZ" sz="2000" dirty="0" smtClean="0"/>
              <a:t>adduction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forefoot</a:t>
            </a:r>
            <a:r>
              <a:rPr lang="cs-CZ" altLang="cs-CZ" sz="2000" dirty="0" smtClean="0"/>
              <a:t> and </a:t>
            </a:r>
            <a:r>
              <a:rPr lang="cs-CZ" altLang="cs-CZ" sz="2000" dirty="0" err="1" smtClean="0"/>
              <a:t>its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pronation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Various modifications (</a:t>
            </a:r>
            <a:r>
              <a:rPr lang="en-US" altLang="cs-CZ" sz="2000" dirty="0" err="1"/>
              <a:t>Hintermann</a:t>
            </a:r>
            <a:r>
              <a:rPr lang="en-US" altLang="cs-CZ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Different types of osteotomy fixation (screw plate, KI wires, without fixation)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Using grafts / u, without using</a:t>
            </a:r>
            <a:endParaRPr lang="cs-CZ" altLang="cs-CZ" sz="2000" dirty="0"/>
          </a:p>
        </p:txBody>
      </p:sp>
      <p:grpSp>
        <p:nvGrpSpPr>
          <p:cNvPr id="21510" name="Skupina 11"/>
          <p:cNvGrpSpPr>
            <a:grpSpLocks/>
          </p:cNvGrpSpPr>
          <p:nvPr/>
        </p:nvGrpSpPr>
        <p:grpSpPr bwMode="auto">
          <a:xfrm>
            <a:off x="7535863" y="1412875"/>
            <a:ext cx="4211637" cy="719138"/>
            <a:chOff x="7429280" y="1053590"/>
            <a:chExt cx="4211336" cy="719226"/>
          </a:xfrm>
        </p:grpSpPr>
        <p:pic>
          <p:nvPicPr>
            <p:cNvPr id="21512" name="Obráze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176" y="1053590"/>
              <a:ext cx="3247619" cy="53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280" y="1649006"/>
              <a:ext cx="1619048" cy="12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283" y="1628800"/>
              <a:ext cx="2533333" cy="14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77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509258"/>
            <a:ext cx="4711778" cy="299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2532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43914" y="908050"/>
            <a:ext cx="1038452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>
                <a:latin typeface="+mj-lt"/>
              </a:rPr>
              <a:t>Evansova</a:t>
            </a:r>
            <a:r>
              <a:rPr lang="cs-CZ" b="1" dirty="0">
                <a:latin typeface="+mj-lt"/>
              </a:rPr>
              <a:t> osteotomie </a:t>
            </a:r>
            <a:endParaRPr lang="cs-CZ" altLang="cs-CZ" b="1" dirty="0">
              <a:latin typeface="+mj-lt"/>
            </a:endParaRPr>
          </a:p>
        </p:txBody>
      </p:sp>
      <p:sp>
        <p:nvSpPr>
          <p:cNvPr id="13" name="TextovéPole 2"/>
          <p:cNvSpPr txBox="1">
            <a:spLocks noChangeArrowheads="1"/>
          </p:cNvSpPr>
          <p:nvPr/>
        </p:nvSpPr>
        <p:spPr bwMode="auto">
          <a:xfrm>
            <a:off x="395416" y="1773238"/>
            <a:ext cx="529509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0070C0"/>
                </a:solidFill>
                <a:latin typeface="+mn-lt"/>
              </a:rPr>
              <a:t>Operační postup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n-lt"/>
              </a:rPr>
              <a:t>Podélný přístup s ploskou nohy nad horním okrajem šlachy m. </a:t>
            </a:r>
            <a:r>
              <a:rPr lang="cs-CZ" altLang="cs-CZ" dirty="0" err="1">
                <a:latin typeface="+mn-lt"/>
              </a:rPr>
              <a:t>fibularis</a:t>
            </a:r>
            <a:r>
              <a:rPr lang="cs-CZ" altLang="cs-CZ" dirty="0">
                <a:latin typeface="+mn-lt"/>
              </a:rPr>
              <a:t> brevis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n-lt"/>
              </a:rPr>
              <a:t>Osteotomie oscilační pilou a pak dlátem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n-lt"/>
              </a:rPr>
              <a:t>Zavedení KI drátů a distrakce osteotomie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n-lt"/>
              </a:rPr>
              <a:t>Vložení </a:t>
            </a:r>
            <a:r>
              <a:rPr lang="cs-CZ" altLang="cs-CZ" dirty="0" err="1">
                <a:latin typeface="+mn-lt"/>
              </a:rPr>
              <a:t>trikortikálního</a:t>
            </a:r>
            <a:r>
              <a:rPr lang="cs-CZ" altLang="cs-CZ" dirty="0">
                <a:latin typeface="+mn-lt"/>
              </a:rPr>
              <a:t> kostního štěpu z os </a:t>
            </a:r>
            <a:r>
              <a:rPr lang="cs-CZ" altLang="cs-CZ" dirty="0" err="1">
                <a:latin typeface="+mn-lt"/>
              </a:rPr>
              <a:t>ilium</a:t>
            </a:r>
            <a:endParaRPr lang="cs-CZ" alt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n-lt"/>
              </a:rPr>
              <a:t>Případná fixace osteotomie dlahou</a:t>
            </a:r>
          </a:p>
        </p:txBody>
      </p:sp>
      <p:pic>
        <p:nvPicPr>
          <p:cNvPr id="2253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57" y="3961444"/>
            <a:ext cx="4058540" cy="30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9992179" y="2603046"/>
            <a:ext cx="144463" cy="14446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308536" y="5126739"/>
            <a:ext cx="144462" cy="1444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611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3555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27438" y="769257"/>
            <a:ext cx="1040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latin typeface="+mj-lt"/>
              </a:rPr>
              <a:t>Evans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osteotomy</a:t>
            </a:r>
            <a:r>
              <a:rPr lang="cs-CZ" b="1" dirty="0" smtClean="0">
                <a:latin typeface="+mj-lt"/>
              </a:rPr>
              <a:t> </a:t>
            </a:r>
            <a:endParaRPr lang="cs-CZ" altLang="cs-CZ" b="1" dirty="0">
              <a:latin typeface="+mj-lt"/>
            </a:endParaRPr>
          </a:p>
        </p:txBody>
      </p:sp>
      <p:pic>
        <p:nvPicPr>
          <p:cNvPr id="23557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40657"/>
            <a:ext cx="35274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83" y="4349750"/>
            <a:ext cx="3328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015743"/>
            <a:ext cx="37433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19" y="3933031"/>
            <a:ext cx="3912143" cy="279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30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4579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211036" y="1087664"/>
            <a:ext cx="1040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latin typeface="+mj-lt"/>
              </a:rPr>
              <a:t>Evans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osteotomy</a:t>
            </a:r>
            <a:r>
              <a:rPr lang="cs-CZ" b="1" dirty="0" smtClean="0">
                <a:latin typeface="+mj-lt"/>
              </a:rPr>
              <a:t> </a:t>
            </a:r>
            <a:endParaRPr lang="cs-CZ" altLang="cs-CZ" b="1" dirty="0">
              <a:latin typeface="+mj-lt"/>
            </a:endParaRPr>
          </a:p>
        </p:txBody>
      </p:sp>
      <p:pic>
        <p:nvPicPr>
          <p:cNvPr id="2458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" y="2222727"/>
            <a:ext cx="2590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73" y="2222726"/>
            <a:ext cx="259389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15" y="2222726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28" y="2222727"/>
            <a:ext cx="2590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6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 b="10728"/>
          <a:stretch/>
        </p:blipFill>
        <p:spPr>
          <a:xfrm>
            <a:off x="1227443" y="3310684"/>
            <a:ext cx="3237465" cy="2801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9017" b="7040"/>
          <a:stretch/>
        </p:blipFill>
        <p:spPr>
          <a:xfrm>
            <a:off x="5591632" y="2845588"/>
            <a:ext cx="4122174" cy="321443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30" y="1726771"/>
            <a:ext cx="10538254" cy="147774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Impairment of </a:t>
            </a:r>
            <a:r>
              <a:rPr lang="cs-CZ" sz="1600" dirty="0" smtClean="0"/>
              <a:t>soft </a:t>
            </a:r>
            <a:r>
              <a:rPr lang="cs-CZ" sz="1600" dirty="0" err="1" smtClean="0"/>
              <a:t>tissues</a:t>
            </a:r>
            <a:endParaRPr lang="cs-CZ" sz="1600" dirty="0" smtClean="0"/>
          </a:p>
          <a:p>
            <a:r>
              <a:rPr lang="en-US" sz="1600" dirty="0" smtClean="0"/>
              <a:t>„</a:t>
            </a:r>
            <a:r>
              <a:rPr lang="cs-CZ" sz="1600" dirty="0" smtClean="0"/>
              <a:t>T</a:t>
            </a:r>
            <a:r>
              <a:rPr lang="en-US" sz="1600" dirty="0" err="1" smtClean="0"/>
              <a:t>oo</a:t>
            </a:r>
            <a:r>
              <a:rPr lang="en-US" sz="1600" dirty="0" smtClean="0"/>
              <a:t> many toes“ sign</a:t>
            </a:r>
          </a:p>
          <a:p>
            <a:r>
              <a:rPr lang="en-US" sz="1600" dirty="0" smtClean="0"/>
              <a:t>Valgus position of the heel– </a:t>
            </a:r>
            <a:r>
              <a:rPr lang="en-US" sz="1600" b="1" dirty="0" smtClean="0"/>
              <a:t>Pes </a:t>
            </a:r>
            <a:r>
              <a:rPr lang="en-US" sz="1600" b="1" dirty="0" err="1" smtClean="0"/>
              <a:t>planovalgus</a:t>
            </a:r>
            <a:r>
              <a:rPr lang="en-US" sz="1600" dirty="0" smtClean="0"/>
              <a:t>, (normal up to 10 </a:t>
            </a:r>
            <a:r>
              <a:rPr lang="en-US" sz="1600" dirty="0" err="1" smtClean="0"/>
              <a:t>deg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Medial side of the foot is overloaded</a:t>
            </a:r>
          </a:p>
          <a:p>
            <a:endParaRPr lang="en-US" sz="16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8588" y="6113085"/>
            <a:ext cx="215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Medial-anterior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23572" y="6166631"/>
            <a:ext cx="152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10" name="Rovnoramenný trojúhelník 9"/>
          <p:cNvSpPr/>
          <p:nvPr/>
        </p:nvSpPr>
        <p:spPr>
          <a:xfrm rot="275034">
            <a:off x="3102932" y="4753513"/>
            <a:ext cx="296314" cy="1186107"/>
          </a:xfrm>
          <a:prstGeom prst="triangl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/>
          <p:cNvSpPr/>
          <p:nvPr/>
        </p:nvSpPr>
        <p:spPr>
          <a:xfrm rot="1651283">
            <a:off x="6365309" y="4980738"/>
            <a:ext cx="1660358" cy="130533"/>
          </a:xfrm>
          <a:prstGeom prst="arc">
            <a:avLst>
              <a:gd name="adj1" fmla="val 10763815"/>
              <a:gd name="adj2" fmla="val 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828799" y="3896497"/>
            <a:ext cx="724930" cy="757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948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5603" name="Zástupný symbol pro obsah 2"/>
          <p:cNvSpPr txBox="1">
            <a:spLocks/>
          </p:cNvSpPr>
          <p:nvPr/>
        </p:nvSpPr>
        <p:spPr bwMode="auto">
          <a:xfrm>
            <a:off x="0" y="1557338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178012" y="908050"/>
            <a:ext cx="105345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latin typeface="+mj-lt"/>
              </a:rPr>
              <a:t>Postoperative</a:t>
            </a:r>
            <a:r>
              <a:rPr lang="cs-CZ" b="1" dirty="0" smtClean="0">
                <a:latin typeface="+mj-lt"/>
              </a:rPr>
              <a:t> care</a:t>
            </a:r>
            <a:endParaRPr lang="cs-CZ" altLang="cs-CZ" b="1" dirty="0">
              <a:latin typeface="+mj-lt"/>
            </a:endParaRPr>
          </a:p>
        </p:txBody>
      </p:sp>
      <p:sp>
        <p:nvSpPr>
          <p:cNvPr id="25605" name="TextovéPole 2"/>
          <p:cNvSpPr txBox="1">
            <a:spLocks noChangeArrowheads="1"/>
          </p:cNvSpPr>
          <p:nvPr/>
        </p:nvSpPr>
        <p:spPr bwMode="auto">
          <a:xfrm>
            <a:off x="329514" y="1628775"/>
            <a:ext cx="696119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cs-CZ" dirty="0" smtClean="0"/>
              <a:t>Standard ATB prophylaxis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cs-CZ" dirty="0" smtClean="0"/>
              <a:t>Postoperative high plaster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Paris</a:t>
            </a:r>
            <a:r>
              <a:rPr lang="en-GB" altLang="cs-CZ" dirty="0" smtClean="0"/>
              <a:t> splint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boot</a:t>
            </a:r>
            <a:endParaRPr lang="en-GB" alt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err="1" smtClean="0"/>
              <a:t>Change</a:t>
            </a:r>
            <a:r>
              <a:rPr lang="cs-CZ" altLang="cs-CZ" dirty="0" smtClean="0"/>
              <a:t> d</a:t>
            </a:r>
            <a:r>
              <a:rPr lang="en-GB" altLang="cs-CZ" dirty="0" err="1" smtClean="0"/>
              <a:t>ressing</a:t>
            </a:r>
            <a:r>
              <a:rPr lang="en-GB" altLang="cs-CZ" dirty="0" smtClean="0"/>
              <a:t> 1 or 2 postoperative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cs-CZ" dirty="0" smtClean="0"/>
              <a:t>Walking on crutches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en-GB" altLang="cs-CZ" dirty="0" smtClean="0"/>
              <a:t>6-8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cs-CZ" dirty="0" smtClean="0"/>
              <a:t>Physiotherapy </a:t>
            </a:r>
            <a:r>
              <a:rPr lang="cs-CZ" altLang="cs-CZ" dirty="0" err="1" smtClean="0"/>
              <a:t>starts</a:t>
            </a:r>
            <a:r>
              <a:rPr lang="cs-CZ" altLang="cs-CZ" dirty="0" smtClean="0"/>
              <a:t> </a:t>
            </a:r>
            <a:r>
              <a:rPr lang="en-GB" altLang="cs-CZ" dirty="0" smtClean="0"/>
              <a:t>3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6 </a:t>
            </a:r>
            <a:r>
              <a:rPr lang="en-GB" altLang="cs-CZ" dirty="0" smtClean="0"/>
              <a:t>postoperative week</a:t>
            </a:r>
            <a:endParaRPr lang="en-GB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15" y="1428750"/>
            <a:ext cx="3008621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93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22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7651" name="Zástupný symbol pro obsah 2"/>
          <p:cNvSpPr txBox="1">
            <a:spLocks/>
          </p:cNvSpPr>
          <p:nvPr/>
        </p:nvSpPr>
        <p:spPr bwMode="auto">
          <a:xfrm>
            <a:off x="0" y="1555750"/>
            <a:ext cx="25669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cs-CZ" altLang="cs-CZ" sz="2000"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416957" y="989693"/>
            <a:ext cx="8929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altLang="cs-CZ" b="1" dirty="0" smtClean="0">
                <a:latin typeface="+mj-lt"/>
              </a:rPr>
              <a:t>Conclusion</a:t>
            </a:r>
            <a:endParaRPr lang="en-GB" altLang="cs-CZ" b="1" dirty="0">
              <a:latin typeface="+mj-lt"/>
            </a:endParaRPr>
          </a:p>
        </p:txBody>
      </p:sp>
      <p:sp>
        <p:nvSpPr>
          <p:cNvPr id="27653" name="TextovéPole 2"/>
          <p:cNvSpPr txBox="1">
            <a:spLocks noChangeArrowheads="1"/>
          </p:cNvSpPr>
          <p:nvPr/>
        </p:nvSpPr>
        <p:spPr bwMode="auto">
          <a:xfrm>
            <a:off x="461319" y="1844675"/>
            <a:ext cx="10655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98525" indent="-1841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Flat foot is a complex </a:t>
            </a:r>
            <a:r>
              <a:rPr lang="cs-CZ" altLang="cs-CZ" sz="2000" dirty="0" smtClean="0"/>
              <a:t>deformity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foot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legs </a:t>
            </a:r>
            <a:r>
              <a:rPr lang="cs-CZ" altLang="cs-CZ" sz="2000" dirty="0" smtClean="0"/>
              <a:t>and</a:t>
            </a:r>
            <a:r>
              <a:rPr lang="en-US" altLang="cs-CZ" sz="2000" dirty="0" smtClean="0"/>
              <a:t> affect</a:t>
            </a:r>
            <a:r>
              <a:rPr lang="cs-CZ" altLang="cs-CZ" sz="2000" dirty="0"/>
              <a:t>s</a:t>
            </a:r>
            <a:r>
              <a:rPr lang="en-US" altLang="cs-CZ" sz="2000" dirty="0" smtClean="0"/>
              <a:t> bone structure</a:t>
            </a:r>
            <a:r>
              <a:rPr lang="cs-CZ" altLang="cs-CZ" sz="2000" dirty="0"/>
              <a:t>s</a:t>
            </a:r>
            <a:r>
              <a:rPr lang="en-US" altLang="cs-CZ" sz="2000" dirty="0" smtClean="0"/>
              <a:t>, ligament</a:t>
            </a:r>
            <a:r>
              <a:rPr lang="cs-CZ" altLang="cs-CZ" sz="2000" dirty="0"/>
              <a:t>s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and </a:t>
            </a:r>
            <a:r>
              <a:rPr lang="en-US" altLang="cs-CZ" sz="2000" dirty="0" smtClean="0"/>
              <a:t>muscle</a:t>
            </a:r>
            <a:r>
              <a:rPr lang="cs-CZ" altLang="cs-CZ" sz="2000" dirty="0" smtClean="0"/>
              <a:t>s</a:t>
            </a:r>
            <a:endParaRPr lang="en-US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deformity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ussualy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based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disposition</a:t>
            </a:r>
            <a:r>
              <a:rPr lang="cs-CZ" altLang="cs-CZ" sz="2000" dirty="0" smtClean="0"/>
              <a:t> and</a:t>
            </a:r>
            <a:r>
              <a:rPr lang="en-US" altLang="cs-CZ" sz="2000" dirty="0" smtClean="0"/>
              <a:t> </a:t>
            </a:r>
            <a:r>
              <a:rPr lang="en-US" altLang="cs-CZ" sz="2000" dirty="0"/>
              <a:t>improper </a:t>
            </a:r>
            <a:r>
              <a:rPr lang="en-US" altLang="cs-CZ" sz="2000" dirty="0" smtClean="0"/>
              <a:t>load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e.g</a:t>
            </a:r>
            <a:r>
              <a:rPr lang="cs-CZ" altLang="cs-CZ" sz="2000" dirty="0" smtClean="0"/>
              <a:t>.</a:t>
            </a:r>
            <a:r>
              <a:rPr lang="en-US" altLang="cs-CZ" sz="2000" dirty="0" smtClean="0"/>
              <a:t> </a:t>
            </a:r>
            <a:r>
              <a:rPr lang="cs-CZ" altLang="cs-CZ" sz="2000" dirty="0" smtClean="0"/>
              <a:t>o</a:t>
            </a:r>
            <a:r>
              <a:rPr lang="en-US" altLang="cs-CZ" sz="2000" dirty="0" err="1" smtClean="0"/>
              <a:t>verweight</a:t>
            </a:r>
            <a:r>
              <a:rPr lang="cs-CZ" altLang="cs-CZ" sz="2000" dirty="0" smtClean="0"/>
              <a:t>)</a:t>
            </a:r>
            <a:endParaRPr lang="en-US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Untreated flat foot leads to irreversible changes in the foot joints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err="1" smtClean="0"/>
              <a:t>Operations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can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solve </a:t>
            </a:r>
            <a:r>
              <a:rPr lang="en-US" altLang="cs-CZ" sz="2000" dirty="0"/>
              <a:t>all components of </a:t>
            </a:r>
            <a:r>
              <a:rPr lang="cs-CZ" altLang="cs-CZ" sz="2000" dirty="0" smtClean="0"/>
              <a:t>deformity up to second </a:t>
            </a:r>
            <a:r>
              <a:rPr lang="cs-CZ" altLang="cs-CZ" sz="2000" dirty="0" err="1" smtClean="0"/>
              <a:t>stage</a:t>
            </a:r>
            <a:endParaRPr lang="en-US" alt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sz="2000" dirty="0"/>
              <a:t>Some treatments can also be performed minimally invasive</a:t>
            </a:r>
            <a:endParaRPr lang="cs-CZ" alt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535100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atic1.squarespace.com/static/54b3410ae4b070274a8d800d/t/55334528e4b003aefe3f41c4/1429423418992/Baby-feet-Hamilton-newborn-pho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81" y="2374230"/>
            <a:ext cx="5821126" cy="38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8957" y="2635752"/>
            <a:ext cx="3396917" cy="388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err="1" smtClean="0"/>
              <a:t>Thanks</a:t>
            </a:r>
            <a:r>
              <a:rPr lang="cs-CZ" sz="2400" dirty="0" smtClean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attention</a:t>
            </a:r>
            <a:endParaRPr lang="cs-CZ" sz="2400" dirty="0"/>
          </a:p>
          <a:p>
            <a:endParaRPr lang="cs-CZ" sz="1800" dirty="0"/>
          </a:p>
          <a:p>
            <a:pPr marL="457200" lvl="1" indent="0">
              <a:buNone/>
            </a:pP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5970" y="58277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87395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4" t="3392" r="59473" b="9591"/>
          <a:stretch/>
        </p:blipFill>
        <p:spPr>
          <a:xfrm rot="10800000">
            <a:off x="5743075" y="1852863"/>
            <a:ext cx="2975809" cy="42824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6298" r="35161" b="11259"/>
          <a:stretch/>
        </p:blipFill>
        <p:spPr>
          <a:xfrm>
            <a:off x="8441743" y="1852863"/>
            <a:ext cx="3328499" cy="4279500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 flipH="1" flipV="1">
            <a:off x="6281615" y="2179676"/>
            <a:ext cx="259228" cy="2499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6425514" y="2013284"/>
            <a:ext cx="599172" cy="1496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10247349" y="4452920"/>
            <a:ext cx="826169" cy="12272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hnutá šipka dolů 16"/>
          <p:cNvSpPr/>
          <p:nvPr/>
        </p:nvSpPr>
        <p:spPr>
          <a:xfrm rot="1356268">
            <a:off x="10267402" y="4949171"/>
            <a:ext cx="786063" cy="360947"/>
          </a:xfrm>
          <a:prstGeom prst="curved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Oblouk 3"/>
          <p:cNvSpPr/>
          <p:nvPr/>
        </p:nvSpPr>
        <p:spPr>
          <a:xfrm rot="19721788">
            <a:off x="6097462" y="2555490"/>
            <a:ext cx="731547" cy="58377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688305" cy="435133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Hallux valgus – lateral deviation of the big toe at level first metatarsophalangeal joint (MTP) </a:t>
            </a:r>
          </a:p>
          <a:p>
            <a:r>
              <a:rPr lang="en-GB" sz="1800" b="1" dirty="0" smtClean="0"/>
              <a:t>Valgus position up to 20 degrees  is physiological</a:t>
            </a:r>
            <a:endParaRPr lang="en-GB" sz="1800" dirty="0" smtClean="0"/>
          </a:p>
          <a:p>
            <a:r>
              <a:rPr lang="en-GB" sz="1800" dirty="0" smtClean="0"/>
              <a:t>Pronation of the toe is always pathological</a:t>
            </a:r>
            <a:endParaRPr lang="en-GB" sz="1800" b="1" dirty="0" smtClean="0"/>
          </a:p>
          <a:p>
            <a:r>
              <a:rPr lang="en-GB" sz="1800" dirty="0" smtClean="0"/>
              <a:t>Irritation of the second toe</a:t>
            </a:r>
          </a:p>
          <a:p>
            <a:r>
              <a:rPr lang="en-GB" sz="1800" dirty="0" smtClean="0"/>
              <a:t>On medial side of the MTP joint the bunion is irritated</a:t>
            </a:r>
          </a:p>
          <a:p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06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25342" r="3454" b="7630"/>
          <a:stretch/>
        </p:blipFill>
        <p:spPr>
          <a:xfrm>
            <a:off x="5044046" y="3260931"/>
            <a:ext cx="5855962" cy="3598261"/>
          </a:xfrm>
          <a:prstGeom prst="rect">
            <a:avLst/>
          </a:prstGeom>
        </p:spPr>
      </p:pic>
      <p:pic>
        <p:nvPicPr>
          <p:cNvPr id="16" name="Picture 2" descr="Výsledek obrázku pro klenba klená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91" y="1868866"/>
            <a:ext cx="3345506" cy="259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 flipV="1">
            <a:off x="10254522" y="2193164"/>
            <a:ext cx="86497" cy="8855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 flipV="1">
            <a:off x="9830273" y="2168451"/>
            <a:ext cx="127687" cy="9102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40803" r="3332" b="4065"/>
          <a:stretch/>
        </p:blipFill>
        <p:spPr>
          <a:xfrm>
            <a:off x="541638" y="2956007"/>
            <a:ext cx="4412460" cy="2104055"/>
          </a:xfrm>
          <a:prstGeom prst="rect">
            <a:avLst/>
          </a:prstGeom>
          <a:ln>
            <a:noFill/>
          </a:ln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734168" cy="119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Bones of foot form longitudinal and transversal arch</a:t>
            </a:r>
          </a:p>
          <a:p>
            <a:r>
              <a:rPr lang="en-US" sz="1800" dirty="0" smtClean="0"/>
              <a:t>The inner arch is formed: calcaneus, talus, </a:t>
            </a:r>
            <a:r>
              <a:rPr lang="en-US" sz="1800" dirty="0" err="1" smtClean="0"/>
              <a:t>naviculare</a:t>
            </a:r>
            <a:r>
              <a:rPr lang="en-US" sz="1800" dirty="0" smtClean="0"/>
              <a:t> bone, cuneiform medial bone and the first metatarsal bone</a:t>
            </a:r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cxnSp>
        <p:nvCxnSpPr>
          <p:cNvPr id="7" name="Přímá spojnice 6"/>
          <p:cNvCxnSpPr>
            <a:cxnSpLocks/>
          </p:cNvCxnSpPr>
          <p:nvPr/>
        </p:nvCxnSpPr>
        <p:spPr>
          <a:xfrm>
            <a:off x="1319642" y="3872110"/>
            <a:ext cx="551935" cy="2718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cxnSpLocks/>
          </p:cNvCxnSpPr>
          <p:nvPr/>
        </p:nvCxnSpPr>
        <p:spPr>
          <a:xfrm flipV="1">
            <a:off x="1869518" y="3658614"/>
            <a:ext cx="298621" cy="4950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louk 21"/>
          <p:cNvSpPr/>
          <p:nvPr/>
        </p:nvSpPr>
        <p:spPr>
          <a:xfrm>
            <a:off x="6096000" y="5680996"/>
            <a:ext cx="2842568" cy="736947"/>
          </a:xfrm>
          <a:prstGeom prst="arc">
            <a:avLst>
              <a:gd name="adj1" fmla="val 10925915"/>
              <a:gd name="adj2" fmla="val 21416288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louk 22"/>
          <p:cNvSpPr/>
          <p:nvPr/>
        </p:nvSpPr>
        <p:spPr>
          <a:xfrm>
            <a:off x="9055443" y="3259895"/>
            <a:ext cx="2133602" cy="1681450"/>
          </a:xfrm>
          <a:prstGeom prst="arc">
            <a:avLst>
              <a:gd name="adj1" fmla="val 10925915"/>
              <a:gd name="adj2" fmla="val 21586276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/>
          <p:cNvSpPr/>
          <p:nvPr/>
        </p:nvSpPr>
        <p:spPr>
          <a:xfrm>
            <a:off x="1076325" y="4460112"/>
            <a:ext cx="2400300" cy="755202"/>
          </a:xfrm>
          <a:prstGeom prst="arc">
            <a:avLst>
              <a:gd name="adj1" fmla="val 10925915"/>
              <a:gd name="adj2" fmla="val 21416288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>
            <a:cxnSpLocks/>
          </p:cNvCxnSpPr>
          <p:nvPr/>
        </p:nvCxnSpPr>
        <p:spPr>
          <a:xfrm>
            <a:off x="6346859" y="5205789"/>
            <a:ext cx="396841" cy="465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cxnSpLocks/>
          </p:cNvCxnSpPr>
          <p:nvPr/>
        </p:nvCxnSpPr>
        <p:spPr>
          <a:xfrm flipV="1">
            <a:off x="7086600" y="4944168"/>
            <a:ext cx="253630" cy="6604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8799929" y="1643617"/>
            <a:ext cx="26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Keystone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masonry</a:t>
            </a:r>
            <a:r>
              <a:rPr lang="cs-CZ" dirty="0">
                <a:solidFill>
                  <a:srgbClr val="FF0000"/>
                </a:solidFill>
              </a:rPr>
              <a:t> arch</a:t>
            </a:r>
          </a:p>
        </p:txBody>
      </p:sp>
    </p:spTree>
    <p:extLst>
      <p:ext uri="{BB962C8B-B14F-4D97-AF65-F5344CB8AC3E}">
        <p14:creationId xmlns:p14="http://schemas.microsoft.com/office/powerpoint/2010/main" val="37665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41" y="2925662"/>
            <a:ext cx="3392424" cy="38087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04" y="2678809"/>
            <a:ext cx="3932392" cy="4153244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791700" cy="119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Bones of foot form longitudinal and </a:t>
            </a:r>
            <a:r>
              <a:rPr lang="en-US" sz="1800" dirty="0" smtClean="0">
                <a:solidFill>
                  <a:srgbClr val="FF0000"/>
                </a:solidFill>
              </a:rPr>
              <a:t>transversal arch</a:t>
            </a:r>
          </a:p>
          <a:p>
            <a:r>
              <a:rPr lang="en-US" sz="1800" dirty="0" smtClean="0"/>
              <a:t>Transversal arch is at level of cuneiform bones  and cuboid bone</a:t>
            </a:r>
          </a:p>
          <a:p>
            <a:r>
              <a:rPr lang="en-US" sz="1800" dirty="0" smtClean="0"/>
              <a:t>Transversal arch </a:t>
            </a:r>
            <a:r>
              <a:rPr lang="en-US" sz="1800" b="1" dirty="0" smtClean="0"/>
              <a:t>is not </a:t>
            </a:r>
            <a:r>
              <a:rPr lang="en-US" sz="1800" dirty="0" smtClean="0"/>
              <a:t>at level of metatarsal heads</a:t>
            </a:r>
          </a:p>
          <a:p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sp>
        <p:nvSpPr>
          <p:cNvPr id="22" name="Oblouk 21"/>
          <p:cNvSpPr/>
          <p:nvPr/>
        </p:nvSpPr>
        <p:spPr>
          <a:xfrm rot="963237">
            <a:off x="2679802" y="4827308"/>
            <a:ext cx="2416802" cy="1604227"/>
          </a:xfrm>
          <a:prstGeom prst="arc">
            <a:avLst>
              <a:gd name="adj1" fmla="val 10925915"/>
              <a:gd name="adj2" fmla="val 2158627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/>
              <p14:cNvContentPartPr/>
              <p14:nvPr/>
            </p14:nvContentPartPr>
            <p14:xfrm>
              <a:off x="8647570" y="875211"/>
              <a:ext cx="288" cy="288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1810" y="869451"/>
                <a:ext cx="11520" cy="11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blouk 9"/>
          <p:cNvSpPr/>
          <p:nvPr/>
        </p:nvSpPr>
        <p:spPr>
          <a:xfrm rot="671770">
            <a:off x="7022761" y="4798273"/>
            <a:ext cx="2978078" cy="1604227"/>
          </a:xfrm>
          <a:prstGeom prst="arc">
            <a:avLst>
              <a:gd name="adj1" fmla="val 10925915"/>
              <a:gd name="adj2" fmla="val 2070377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036741" y="6512312"/>
            <a:ext cx="223025" cy="164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 rot="20524652">
            <a:off x="9307551" y="6395988"/>
            <a:ext cx="223025" cy="164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62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7" y="3164489"/>
            <a:ext cx="5852289" cy="3517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5" y="3164489"/>
            <a:ext cx="4905009" cy="3629707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791700" cy="119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Bones of foot form longitudinal and </a:t>
            </a:r>
            <a:r>
              <a:rPr lang="en-US" sz="1800" dirty="0">
                <a:solidFill>
                  <a:srgbClr val="FF0000"/>
                </a:solidFill>
              </a:rPr>
              <a:t>transversal arch</a:t>
            </a:r>
          </a:p>
          <a:p>
            <a:r>
              <a:rPr lang="en-US" sz="1800" dirty="0"/>
              <a:t>Transversal arch is at level of cuneiform </a:t>
            </a:r>
            <a:r>
              <a:rPr lang="en-US" sz="1800" dirty="0" smtClean="0"/>
              <a:t>bones  and cuboid bone</a:t>
            </a:r>
          </a:p>
          <a:p>
            <a:r>
              <a:rPr lang="en-US" sz="1800" dirty="0" smtClean="0"/>
              <a:t>Transversal arch </a:t>
            </a:r>
            <a:r>
              <a:rPr lang="en-US" sz="1800" b="1" dirty="0" smtClean="0"/>
              <a:t>is not </a:t>
            </a:r>
            <a:r>
              <a:rPr lang="en-US" sz="1800" dirty="0" smtClean="0"/>
              <a:t>at level of metatarsal heads, certainly not during weight bearing</a:t>
            </a:r>
          </a:p>
          <a:p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Plochonoží</a:t>
            </a:r>
          </a:p>
        </p:txBody>
      </p:sp>
      <p:sp>
        <p:nvSpPr>
          <p:cNvPr id="22" name="Oblouk 21"/>
          <p:cNvSpPr/>
          <p:nvPr/>
        </p:nvSpPr>
        <p:spPr>
          <a:xfrm rot="221099">
            <a:off x="1769292" y="5563538"/>
            <a:ext cx="4181707" cy="1604227"/>
          </a:xfrm>
          <a:prstGeom prst="arc">
            <a:avLst>
              <a:gd name="adj1" fmla="val 11145962"/>
              <a:gd name="adj2" fmla="val 2107039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/>
              <p14:cNvContentPartPr/>
              <p14:nvPr/>
            </p14:nvContentPartPr>
            <p14:xfrm>
              <a:off x="8647570" y="875211"/>
              <a:ext cx="288" cy="288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1810" y="869451"/>
                <a:ext cx="11520" cy="11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blouk 9"/>
          <p:cNvSpPr/>
          <p:nvPr/>
        </p:nvSpPr>
        <p:spPr>
          <a:xfrm rot="671770">
            <a:off x="6839891" y="4963379"/>
            <a:ext cx="4895660" cy="1604227"/>
          </a:xfrm>
          <a:prstGeom prst="arc">
            <a:avLst>
              <a:gd name="adj1" fmla="val 11272344"/>
              <a:gd name="adj2" fmla="val 2070377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 flipH="1" flipV="1">
            <a:off x="3713357" y="6365652"/>
            <a:ext cx="223024" cy="1466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 rot="20524652">
            <a:off x="9597482" y="6283626"/>
            <a:ext cx="223025" cy="164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38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299">
            <a:off x="6218577" y="3164489"/>
            <a:ext cx="5852289" cy="35179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5" y="3164489"/>
            <a:ext cx="4905009" cy="3629707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791700" cy="1197661"/>
          </a:xfrm>
        </p:spPr>
        <p:txBody>
          <a:bodyPr>
            <a:normAutofit/>
          </a:bodyPr>
          <a:lstStyle/>
          <a:p>
            <a:r>
              <a:rPr lang="en-US" sz="1800" dirty="0"/>
              <a:t>Transversal arch is at level of cuneiform bones  and cuboid bone</a:t>
            </a:r>
          </a:p>
          <a:p>
            <a:r>
              <a:rPr lang="en-US" sz="1800" dirty="0"/>
              <a:t>Transversal arch </a:t>
            </a:r>
            <a:r>
              <a:rPr lang="en-US" sz="1800" b="1" dirty="0"/>
              <a:t>is not </a:t>
            </a:r>
            <a:r>
              <a:rPr lang="en-US" sz="1800" dirty="0"/>
              <a:t>at level of metatarsal heads, certainly not during weight </a:t>
            </a:r>
            <a:r>
              <a:rPr lang="en-US" sz="1800" dirty="0" smtClean="0"/>
              <a:t>bearing</a:t>
            </a:r>
            <a:endParaRPr lang="cs-CZ" sz="1800" dirty="0" smtClean="0"/>
          </a:p>
          <a:p>
            <a:r>
              <a:rPr lang="cs-CZ" sz="1800" dirty="0" smtClean="0"/>
              <a:t>Positron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normal</a:t>
            </a:r>
            <a:r>
              <a:rPr lang="cs-CZ" sz="1800" dirty="0" smtClean="0"/>
              <a:t> </a:t>
            </a:r>
            <a:r>
              <a:rPr lang="cs-CZ" sz="1800" dirty="0" err="1" smtClean="0"/>
              <a:t>foot</a:t>
            </a:r>
            <a:r>
              <a:rPr lang="cs-CZ" sz="1800" dirty="0" smtClean="0"/>
              <a:t> and </a:t>
            </a:r>
            <a:r>
              <a:rPr lang="cs-CZ" sz="1800" dirty="0" err="1" smtClean="0"/>
              <a:t>flatfoot</a:t>
            </a:r>
            <a:r>
              <a:rPr lang="cs-CZ" sz="1800" dirty="0" smtClean="0"/>
              <a:t> in a </a:t>
            </a:r>
            <a:r>
              <a:rPr lang="cs-CZ" sz="1800" dirty="0" err="1" smtClean="0"/>
              <a:t>load</a:t>
            </a:r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1078030"/>
            <a:ext cx="10515600" cy="60639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+mn-lt"/>
              </a:rPr>
              <a:t>Flat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foot</a:t>
            </a:r>
            <a:endParaRPr lang="cs-CZ" sz="2800" dirty="0">
              <a:latin typeface="+mn-lt"/>
            </a:endParaRPr>
          </a:p>
        </p:txBody>
      </p:sp>
      <p:sp>
        <p:nvSpPr>
          <p:cNvPr id="22" name="Oblouk 21"/>
          <p:cNvSpPr/>
          <p:nvPr/>
        </p:nvSpPr>
        <p:spPr>
          <a:xfrm rot="221099">
            <a:off x="1769292" y="5563538"/>
            <a:ext cx="4181707" cy="1604227"/>
          </a:xfrm>
          <a:prstGeom prst="arc">
            <a:avLst>
              <a:gd name="adj1" fmla="val 11145962"/>
              <a:gd name="adj2" fmla="val 2107039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/>
              <p14:cNvContentPartPr/>
              <p14:nvPr/>
            </p14:nvContentPartPr>
            <p14:xfrm>
              <a:off x="8647570" y="875211"/>
              <a:ext cx="288" cy="288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1810" y="869451"/>
                <a:ext cx="11520" cy="11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blouk 9"/>
          <p:cNvSpPr/>
          <p:nvPr/>
        </p:nvSpPr>
        <p:spPr>
          <a:xfrm rot="1838069">
            <a:off x="6619455" y="4930722"/>
            <a:ext cx="4895660" cy="1604227"/>
          </a:xfrm>
          <a:prstGeom prst="arc">
            <a:avLst>
              <a:gd name="adj1" fmla="val 11272344"/>
              <a:gd name="adj2" fmla="val 2070377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 flipH="1" flipV="1">
            <a:off x="3713357" y="6365652"/>
            <a:ext cx="223024" cy="1466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/>
          <p:cNvSpPr/>
          <p:nvPr/>
        </p:nvSpPr>
        <p:spPr>
          <a:xfrm rot="90951">
            <a:off x="9172939" y="6389762"/>
            <a:ext cx="223025" cy="164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9241971" y="2914650"/>
            <a:ext cx="97972" cy="374740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785507" y="2805792"/>
            <a:ext cx="97972" cy="374740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487216" y="6445308"/>
            <a:ext cx="485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Physiological</a:t>
            </a:r>
            <a:r>
              <a:rPr lang="cs-CZ" dirty="0" smtClean="0"/>
              <a:t> </a:t>
            </a:r>
            <a:r>
              <a:rPr lang="cs-CZ" dirty="0" err="1" smtClean="0"/>
              <a:t>foot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heel</a:t>
            </a:r>
            <a:r>
              <a:rPr lang="cs-CZ" dirty="0" smtClean="0"/>
              <a:t> bone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911405" y="6451592"/>
            <a:ext cx="468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Varus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forefoot</a:t>
            </a:r>
            <a:r>
              <a:rPr lang="cs-CZ" dirty="0" smtClean="0"/>
              <a:t> in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foot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615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1535</Words>
  <Application>Microsoft Office PowerPoint</Application>
  <PresentationFormat>Širokoúhlá obrazovka</PresentationFormat>
  <Paragraphs>303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Motiv Office</vt:lpstr>
      <vt:lpstr>Flat foot Anatomy and current treatment</vt:lpstr>
      <vt:lpstr>Flat foot</vt:lpstr>
      <vt:lpstr>Flat foot</vt:lpstr>
      <vt:lpstr>Flat foot</vt:lpstr>
      <vt:lpstr>Flat foot</vt:lpstr>
      <vt:lpstr>Flat foot</vt:lpstr>
      <vt:lpstr>Flat foot</vt:lpstr>
      <vt:lpstr>Plochonoží</vt:lpstr>
      <vt:lpstr>Flat foot</vt:lpstr>
      <vt:lpstr>Movement of ankle </vt:lpstr>
      <vt:lpstr>Movement of ankle and foot </vt:lpstr>
      <vt:lpstr>Movements</vt:lpstr>
      <vt:lpstr>Flat foot</vt:lpstr>
      <vt:lpstr>Static stabilizers</vt:lpstr>
      <vt:lpstr>Static stabilizers</vt:lpstr>
      <vt:lpstr>Static stabilizers</vt:lpstr>
      <vt:lpstr>Static stabilizers</vt:lpstr>
      <vt:lpstr>Static stabilizers</vt:lpstr>
      <vt:lpstr>Static stabilizers</vt:lpstr>
      <vt:lpstr>Static stabilizers</vt:lpstr>
      <vt:lpstr>Dynamic stabilizers</vt:lpstr>
      <vt:lpstr>Dynamic stabilizers</vt:lpstr>
      <vt:lpstr>Dynamic stabilizers</vt:lpstr>
      <vt:lpstr>Dynamic stabilizers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Rastislav Hromádka</dc:creator>
  <cp:lastModifiedBy>Ondrej Nanka</cp:lastModifiedBy>
  <cp:revision>199</cp:revision>
  <dcterms:created xsi:type="dcterms:W3CDTF">2016-03-03T20:30:14Z</dcterms:created>
  <dcterms:modified xsi:type="dcterms:W3CDTF">2017-03-28T11:39:17Z</dcterms:modified>
</cp:coreProperties>
</file>