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1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0" r:id="rId3"/>
    <p:sldId id="321" r:id="rId4"/>
    <p:sldId id="319" r:id="rId5"/>
    <p:sldId id="263" r:id="rId6"/>
    <p:sldId id="352" r:id="rId7"/>
    <p:sldId id="353" r:id="rId8"/>
    <p:sldId id="346" r:id="rId9"/>
    <p:sldId id="354" r:id="rId10"/>
    <p:sldId id="355" r:id="rId11"/>
    <p:sldId id="356" r:id="rId12"/>
    <p:sldId id="357" r:id="rId13"/>
    <p:sldId id="358" r:id="rId14"/>
    <p:sldId id="360" r:id="rId15"/>
    <p:sldId id="359" r:id="rId16"/>
    <p:sldId id="361" r:id="rId17"/>
    <p:sldId id="362" r:id="rId18"/>
    <p:sldId id="363" r:id="rId19"/>
    <p:sldId id="364" r:id="rId20"/>
    <p:sldId id="279" r:id="rId21"/>
    <p:sldId id="365" r:id="rId22"/>
    <p:sldId id="366" r:id="rId23"/>
    <p:sldId id="367" r:id="rId24"/>
    <p:sldId id="368" r:id="rId25"/>
    <p:sldId id="369" r:id="rId26"/>
    <p:sldId id="371" r:id="rId27"/>
    <p:sldId id="372" r:id="rId28"/>
    <p:sldId id="370" r:id="rId29"/>
    <p:sldId id="373" r:id="rId30"/>
    <p:sldId id="280" r:id="rId31"/>
    <p:sldId id="302" r:id="rId32"/>
    <p:sldId id="331" r:id="rId33"/>
    <p:sldId id="329" r:id="rId34"/>
    <p:sldId id="332" r:id="rId35"/>
    <p:sldId id="376" r:id="rId36"/>
    <p:sldId id="375" r:id="rId37"/>
    <p:sldId id="377" r:id="rId38"/>
    <p:sldId id="378" r:id="rId39"/>
    <p:sldId id="379" r:id="rId40"/>
    <p:sldId id="380" r:id="rId41"/>
    <p:sldId id="374" r:id="rId42"/>
    <p:sldId id="330" r:id="rId43"/>
    <p:sldId id="382" r:id="rId44"/>
    <p:sldId id="383" r:id="rId45"/>
    <p:sldId id="384" r:id="rId46"/>
    <p:sldId id="322" r:id="rId47"/>
    <p:sldId id="333" r:id="rId48"/>
    <p:sldId id="334" r:id="rId49"/>
    <p:sldId id="309" r:id="rId50"/>
    <p:sldId id="284" r:id="rId51"/>
    <p:sldId id="385" r:id="rId52"/>
    <p:sldId id="285" r:id="rId53"/>
    <p:sldId id="336" r:id="rId54"/>
    <p:sldId id="337" r:id="rId55"/>
    <p:sldId id="338" r:id="rId56"/>
    <p:sldId id="339" r:id="rId57"/>
    <p:sldId id="335" r:id="rId58"/>
    <p:sldId id="386" r:id="rId59"/>
    <p:sldId id="387" r:id="rId60"/>
  </p:sldIdLst>
  <p:sldSz cx="9144000" cy="6858000" type="screen4x3"/>
  <p:notesSz cx="6858000" cy="954405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Tahoma" panose="020B0604030504040204" pitchFamily="34" charset="0"/>
      <p:regular r:id="rId67"/>
      <p:bold r:id="rId68"/>
    </p:embeddedFont>
  </p:embeddedFont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CECB79-B2A1-4800-BD48-5846BF9614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FDE22-2BB9-44FC-9B8C-2AD819325AD7}" type="datetimeFigureOut">
              <a:rPr lang="cs-CZ" smtClean="0"/>
              <a:pPr/>
              <a:t>28.3.2017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33900"/>
            <a:ext cx="5486400" cy="429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65AD-3300-4340-AFD2-BECB708A7E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8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26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61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8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9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38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3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404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0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8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11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028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09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716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745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00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50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23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57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4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8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65AD-3300-4340-AFD2-BECB708A7E03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66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96A8-2A8E-43D8-B00B-724C2CA08F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4D7DA-B88F-4FB5-A08F-7772D7109D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15BE-00F9-4C8D-9B56-4E7EF2343D6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498A40-3A44-4297-BBF2-1AFCC18585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file:///C:\UROLOGIE\anatobrazy\31,5.jpg" TargetMode="Externa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77200" cy="31242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 </a:t>
            </a:r>
            <a:r>
              <a:rPr lang="cs-CZ" sz="5400" dirty="0" smtClean="0">
                <a:latin typeface="Tahoma" pitchFamily="34" charset="0"/>
                <a:cs typeface="Tahoma" pitchFamily="34" charset="0"/>
              </a:rPr>
              <a:t>ANATOMY</a:t>
            </a:r>
            <a:br>
              <a:rPr lang="cs-CZ" sz="5400" dirty="0" smtClean="0">
                <a:latin typeface="Tahoma" pitchFamily="34" charset="0"/>
                <a:cs typeface="Tahoma" pitchFamily="34" charset="0"/>
              </a:rPr>
            </a:br>
            <a:r>
              <a:rPr lang="cs-CZ" sz="5400" dirty="0" smtClean="0">
                <a:latin typeface="Tahoma" pitchFamily="34" charset="0"/>
                <a:cs typeface="Tahoma" pitchFamily="34" charset="0"/>
              </a:rPr>
              <a:t>OF GENITOURINARY</a:t>
            </a:r>
            <a:br>
              <a:rPr lang="cs-CZ" sz="5400" dirty="0" smtClean="0">
                <a:latin typeface="Tahoma" pitchFamily="34" charset="0"/>
                <a:cs typeface="Tahoma" pitchFamily="34" charset="0"/>
              </a:rPr>
            </a:br>
            <a:r>
              <a:rPr lang="cs-CZ" sz="5400" dirty="0" smtClean="0">
                <a:latin typeface="Tahoma" pitchFamily="34" charset="0"/>
                <a:cs typeface="Tahoma" pitchFamily="34" charset="0"/>
              </a:rPr>
              <a:t>SYSTEM</a:t>
            </a:r>
            <a:br>
              <a:rPr lang="cs-CZ" sz="5400" dirty="0" smtClean="0">
                <a:latin typeface="Tahoma" pitchFamily="34" charset="0"/>
                <a:cs typeface="Tahoma" pitchFamily="34" charset="0"/>
              </a:rPr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2800" dirty="0" smtClean="0">
                <a:latin typeface="Tahoma" pitchFamily="34" charset="0"/>
                <a:cs typeface="Tahoma" pitchFamily="34" charset="0"/>
              </a:rPr>
              <a:t>MUDr. T. Hradec </a:t>
            </a:r>
            <a:br>
              <a:rPr lang="cs-CZ" sz="2800" dirty="0" smtClean="0">
                <a:latin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cs typeface="Tahoma" pitchFamily="34" charset="0"/>
              </a:rPr>
              <a:t>Urologická klinika 1.LF UK a VFN</a:t>
            </a:r>
            <a:br>
              <a:rPr lang="cs-CZ" sz="2800" dirty="0" smtClean="0">
                <a:latin typeface="Tahoma" pitchFamily="34" charset="0"/>
                <a:cs typeface="Tahoma" pitchFamily="34" charset="0"/>
              </a:rPr>
            </a:br>
            <a:r>
              <a:rPr lang="cs-CZ" sz="2400" dirty="0" smtClean="0">
                <a:latin typeface="Tahoma" pitchFamily="34" charset="0"/>
                <a:cs typeface="Tahoma" pitchFamily="34" charset="0"/>
              </a:rPr>
              <a:t>Přednosta Prof.MUDr.T.Hanuš, DrSc.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124200"/>
            <a:ext cx="6400800" cy="2362200"/>
          </a:xfrm>
          <a:ln>
            <a:noFill/>
          </a:ln>
        </p:spPr>
        <p:txBody>
          <a:bodyPr/>
          <a:lstStyle/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85800" y="9144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US" sz="2400" b="1" dirty="0"/>
              <a:t>grade II:</a:t>
            </a:r>
            <a:r>
              <a:rPr lang="en-US" sz="2400" dirty="0"/>
              <a:t> superficial laceration &lt;1 cm depth and does not involve the collecting system (no evidence of urine </a:t>
            </a:r>
            <a:r>
              <a:rPr lang="en-US" sz="2400" dirty="0" err="1"/>
              <a:t>extravasation</a:t>
            </a:r>
            <a:r>
              <a:rPr lang="en-US" sz="2400" dirty="0"/>
              <a:t>), non-expanding </a:t>
            </a:r>
            <a:r>
              <a:rPr lang="en-US" sz="2400" dirty="0" err="1"/>
              <a:t>perirenal</a:t>
            </a:r>
            <a:r>
              <a:rPr lang="en-US" sz="2400" dirty="0"/>
              <a:t> </a:t>
            </a:r>
            <a:r>
              <a:rPr lang="en-US" sz="2400" dirty="0" err="1"/>
              <a:t>haematoma</a:t>
            </a:r>
            <a:r>
              <a:rPr lang="en-US" sz="2400" dirty="0"/>
              <a:t> confined to </a:t>
            </a:r>
            <a:r>
              <a:rPr lang="en-US" sz="2400" dirty="0" err="1"/>
              <a:t>retroperitoneum</a:t>
            </a:r>
            <a:endParaRPr lang="en-US" sz="2400" dirty="0"/>
          </a:p>
          <a:p>
            <a:endParaRPr lang="cs-CZ" sz="24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48880"/>
            <a:ext cx="2808312" cy="32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grade III:</a:t>
            </a:r>
            <a:r>
              <a:rPr lang="en-US" sz="2400" dirty="0"/>
              <a:t> laceration &gt;1 cm without extension into the renal </a:t>
            </a:r>
            <a:r>
              <a:rPr lang="en-US" sz="2400" dirty="0" smtClean="0"/>
              <a:t>pelvis </a:t>
            </a:r>
            <a:r>
              <a:rPr lang="en-US" sz="2400" dirty="0"/>
              <a:t>or collecting system (no evidence of urine </a:t>
            </a:r>
            <a:r>
              <a:rPr lang="en-US" sz="2400" dirty="0" err="1" smtClean="0"/>
              <a:t>extravas</a:t>
            </a:r>
            <a:r>
              <a:rPr lang="cs-CZ" sz="2400" dirty="0" err="1" smtClean="0"/>
              <a:t>ation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err="1" smtClean="0"/>
              <a:t>treatment</a:t>
            </a:r>
            <a:r>
              <a:rPr lang="cs-CZ" sz="2400" b="1" dirty="0" smtClean="0"/>
              <a:t>: </a:t>
            </a:r>
            <a:r>
              <a:rPr lang="cs-CZ" altLang="cs-CZ" sz="2400" dirty="0" err="1" smtClean="0"/>
              <a:t>observation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stabilisated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cases</a:t>
            </a:r>
            <a:endParaRPr lang="cs-CZ" altLang="cs-CZ" sz="2400" dirty="0" smtClean="0"/>
          </a:p>
          <a:p>
            <a:pPr marL="0" lvl="1" indent="0">
              <a:buNone/>
            </a:pPr>
            <a:r>
              <a:rPr lang="cs-CZ" altLang="cs-CZ" sz="2400" dirty="0" smtClean="0"/>
              <a:t>	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       </a:t>
            </a:r>
            <a:r>
              <a:rPr lang="cs-CZ" altLang="cs-CZ" sz="2400" dirty="0" err="1" smtClean="0"/>
              <a:t>surgery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hypotension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increasing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hematoma</a:t>
            </a:r>
            <a:r>
              <a:rPr lang="cs-CZ" altLang="cs-CZ" sz="2400" dirty="0" smtClean="0"/>
              <a:t>, 	        	        </a:t>
            </a:r>
            <a:r>
              <a:rPr lang="cs-CZ" altLang="cs-CZ" sz="2400" dirty="0" err="1" smtClean="0"/>
              <a:t>massive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hematuria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shock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939008" cy="30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4327075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sz="2400" b="1" dirty="0"/>
              <a:t>grade </a:t>
            </a:r>
            <a:r>
              <a:rPr lang="cs-CZ" sz="2400" b="1" dirty="0" smtClean="0"/>
              <a:t>IV</a:t>
            </a:r>
          </a:p>
          <a:p>
            <a:r>
              <a:rPr lang="cs-CZ" sz="2400" dirty="0" err="1" smtClean="0"/>
              <a:t>laceration</a:t>
            </a:r>
            <a:r>
              <a:rPr lang="cs-CZ" sz="2400" dirty="0" smtClean="0"/>
              <a:t> </a:t>
            </a:r>
            <a:r>
              <a:rPr lang="cs-CZ" sz="2400" dirty="0" err="1"/>
              <a:t>extends</a:t>
            </a:r>
            <a:r>
              <a:rPr lang="cs-CZ" sz="2400" dirty="0"/>
              <a:t> to </a:t>
            </a:r>
            <a:r>
              <a:rPr lang="cs-CZ" sz="2400" dirty="0" err="1"/>
              <a:t>renal</a:t>
            </a:r>
            <a:r>
              <a:rPr lang="cs-CZ" sz="2400" dirty="0"/>
              <a:t> </a:t>
            </a:r>
            <a:r>
              <a:rPr lang="cs-CZ" sz="2400" dirty="0" err="1"/>
              <a:t>pelvis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urinary</a:t>
            </a:r>
            <a:r>
              <a:rPr lang="cs-CZ" sz="2400" dirty="0"/>
              <a:t> </a:t>
            </a:r>
            <a:r>
              <a:rPr lang="cs-CZ" sz="2400" dirty="0" err="1"/>
              <a:t>extravasation</a:t>
            </a:r>
            <a:endParaRPr lang="cs-CZ" sz="2400" dirty="0"/>
          </a:p>
          <a:p>
            <a:r>
              <a:rPr lang="cs-CZ" sz="2400" dirty="0" err="1"/>
              <a:t>vascular</a:t>
            </a:r>
            <a:r>
              <a:rPr lang="cs-CZ" sz="2400" dirty="0"/>
              <a:t>: </a:t>
            </a:r>
            <a:r>
              <a:rPr lang="cs-CZ" sz="2400" dirty="0" err="1"/>
              <a:t>injury</a:t>
            </a:r>
            <a:r>
              <a:rPr lang="cs-CZ" sz="2400" dirty="0"/>
              <a:t> to </a:t>
            </a:r>
            <a:r>
              <a:rPr lang="cs-CZ" sz="2400" dirty="0" err="1"/>
              <a:t>main</a:t>
            </a:r>
            <a:r>
              <a:rPr lang="cs-CZ" sz="2400" dirty="0"/>
              <a:t> </a:t>
            </a:r>
            <a:r>
              <a:rPr lang="cs-CZ" sz="2400" dirty="0" err="1"/>
              <a:t>renal</a:t>
            </a:r>
            <a:r>
              <a:rPr lang="cs-CZ" sz="2400" dirty="0"/>
              <a:t> </a:t>
            </a:r>
            <a:r>
              <a:rPr lang="cs-CZ" sz="2400" dirty="0" err="1"/>
              <a:t>artery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vein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contained</a:t>
            </a:r>
            <a:r>
              <a:rPr lang="cs-CZ" sz="2400" dirty="0"/>
              <a:t> </a:t>
            </a:r>
            <a:r>
              <a:rPr lang="cs-CZ" sz="2400" dirty="0" err="1"/>
              <a:t>haemorrhage</a:t>
            </a:r>
            <a:endParaRPr lang="cs-CZ" sz="2400" dirty="0"/>
          </a:p>
          <a:p>
            <a:r>
              <a:rPr lang="cs-CZ" sz="2400" dirty="0" err="1"/>
              <a:t>segmental</a:t>
            </a:r>
            <a:r>
              <a:rPr lang="cs-CZ" sz="2400" dirty="0"/>
              <a:t> </a:t>
            </a:r>
            <a:r>
              <a:rPr lang="cs-CZ" sz="2400" dirty="0" err="1"/>
              <a:t>infarctions</a:t>
            </a:r>
            <a:r>
              <a:rPr lang="cs-CZ" sz="2400" dirty="0"/>
              <a:t> </a:t>
            </a:r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lacerations</a:t>
            </a:r>
            <a:endParaRPr lang="cs-CZ" sz="2400" dirty="0"/>
          </a:p>
          <a:p>
            <a:r>
              <a:rPr lang="cs-CZ" sz="2400" dirty="0" err="1"/>
              <a:t>expanding</a:t>
            </a:r>
            <a:r>
              <a:rPr lang="cs-CZ" sz="2400" dirty="0"/>
              <a:t> </a:t>
            </a:r>
            <a:r>
              <a:rPr lang="cs-CZ" sz="2400" dirty="0" err="1"/>
              <a:t>subcapsular</a:t>
            </a:r>
            <a:r>
              <a:rPr lang="cs-CZ" sz="2400" dirty="0"/>
              <a:t> </a:t>
            </a:r>
            <a:r>
              <a:rPr lang="cs-CZ" sz="2400" dirty="0" err="1"/>
              <a:t>haematomas</a:t>
            </a:r>
            <a:r>
              <a:rPr lang="cs-CZ" sz="2400" dirty="0"/>
              <a:t> </a:t>
            </a:r>
            <a:r>
              <a:rPr lang="cs-CZ" sz="2400" dirty="0" err="1"/>
              <a:t>compressing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kidney</a:t>
            </a: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64829"/>
            <a:ext cx="4258816" cy="31534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777"/>
            <a:ext cx="3672408" cy="347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grade </a:t>
            </a:r>
            <a:r>
              <a:rPr lang="en-US" sz="2400" b="1" dirty="0" smtClean="0"/>
              <a:t>V</a:t>
            </a:r>
            <a:endParaRPr lang="cs-CZ" sz="2400" b="1" dirty="0" smtClean="0"/>
          </a:p>
          <a:p>
            <a:r>
              <a:rPr lang="cs-CZ" sz="2400" dirty="0" err="1"/>
              <a:t>s</a:t>
            </a:r>
            <a:r>
              <a:rPr lang="cs-CZ" sz="2400" dirty="0" err="1" smtClean="0"/>
              <a:t>hattered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endParaRPr lang="cs-CZ" sz="2400" dirty="0" smtClean="0"/>
          </a:p>
          <a:p>
            <a:r>
              <a:rPr lang="cs-CZ" sz="2400" dirty="0" err="1"/>
              <a:t>a</a:t>
            </a:r>
            <a:r>
              <a:rPr lang="cs-CZ" sz="2400" dirty="0" err="1" smtClean="0"/>
              <a:t>vulsion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hilum: </a:t>
            </a:r>
            <a:r>
              <a:rPr lang="cs-CZ" sz="2400" dirty="0" err="1" smtClean="0"/>
              <a:t>devascularisation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due</a:t>
            </a:r>
            <a:r>
              <a:rPr lang="cs-CZ" sz="2400" dirty="0" smtClean="0"/>
              <a:t> to </a:t>
            </a:r>
            <a:r>
              <a:rPr lang="cs-CZ" sz="2400" dirty="0" err="1" smtClean="0"/>
              <a:t>hilar</a:t>
            </a:r>
            <a:r>
              <a:rPr lang="cs-CZ" sz="2400" dirty="0" smtClean="0"/>
              <a:t> </a:t>
            </a:r>
            <a:r>
              <a:rPr lang="cs-CZ" sz="2400" dirty="0" err="1" smtClean="0"/>
              <a:t>injury</a:t>
            </a:r>
            <a:endParaRPr lang="cs-CZ" sz="2400" dirty="0" smtClean="0"/>
          </a:p>
          <a:p>
            <a:r>
              <a:rPr lang="en-US" sz="2400" dirty="0" err="1" smtClean="0"/>
              <a:t>ureteropelvic</a:t>
            </a:r>
            <a:r>
              <a:rPr lang="en-US" sz="2400" dirty="0" smtClean="0"/>
              <a:t> </a:t>
            </a:r>
            <a:r>
              <a:rPr lang="en-US" sz="2400" dirty="0"/>
              <a:t>avulsions</a:t>
            </a:r>
          </a:p>
          <a:p>
            <a:r>
              <a:rPr lang="en-US" sz="2400" dirty="0"/>
              <a:t>complete laceration or thrombus of the main renal artery or vein</a:t>
            </a:r>
          </a:p>
          <a:p>
            <a:endParaRPr lang="cs-CZ" sz="24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3312368" cy="313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56660"/>
            <a:ext cx="3007568" cy="3115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Renal</a:t>
            </a:r>
            <a:r>
              <a:rPr lang="cs-CZ" dirty="0" smtClean="0"/>
              <a:t> cell </a:t>
            </a:r>
            <a:r>
              <a:rPr lang="cs-CZ" dirty="0" err="1" smtClean="0"/>
              <a:t>carcinoma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8786" name="Picture 2" descr="Výsledek obrázku pro renal cell carcinoma sta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0107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063"/>
            <a:ext cx="70580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115616" y="764704"/>
            <a:ext cx="4824536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7766" name="Picture 6" descr="Výsledek obrázku pro kidney resection 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2090"/>
            <a:ext cx="6588224" cy="2526990"/>
          </a:xfrm>
          <a:prstGeom prst="rect">
            <a:avLst/>
          </a:prstGeom>
          <a:noFill/>
        </p:spPr>
      </p:pic>
      <p:pic>
        <p:nvPicPr>
          <p:cNvPr id="117764" name="Picture 4" descr="http://www.clevelandclinicmeded.com/medicalpubs/diseasemanagement/nephrology/renal-cell-carcinoma/images/figur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80516"/>
            <a:ext cx="5508104" cy="271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Clamping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segmental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endParaRPr lang="cs-CZ" dirty="0"/>
          </a:p>
        </p:txBody>
      </p:sp>
      <p:pic>
        <p:nvPicPr>
          <p:cNvPr id="120834" name="Picture 2" descr="Výsledek obrázku pro kidney resection segmental clam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988840"/>
            <a:ext cx="811542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063"/>
            <a:ext cx="70580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115616" y="1340768"/>
            <a:ext cx="4824536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978" y="2204864"/>
            <a:ext cx="2830438" cy="4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063"/>
            <a:ext cx="70580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115616" y="1916832"/>
            <a:ext cx="6768752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4225"/>
            <a:ext cx="2095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063"/>
            <a:ext cx="70580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115616" y="3140968"/>
            <a:ext cx="6768752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1988"/>
            <a:ext cx="1935485" cy="283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Genitourinary system</a:t>
            </a:r>
            <a:endParaRPr lang="sk-SK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endParaRPr lang="cs-CZ" sz="2800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Kidneys, adrenal glands</a:t>
            </a: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Upper urinary tract- calices, pelvis, ureter </a:t>
            </a: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Lower urinary tract- urinary bladder, urethra</a:t>
            </a: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Male genital organs- prostate, seminal vesicles, penis, scrotum, testes, epididymis</a:t>
            </a:r>
            <a:endParaRPr lang="sk-SK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0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Upper urinary tract</a:t>
            </a:r>
          </a:p>
        </p:txBody>
      </p:sp>
      <p:pic>
        <p:nvPicPr>
          <p:cNvPr id="9223" name="Picture 8" descr="IVU - fyziol zuzeni urete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6297" y="1124744"/>
            <a:ext cx="1245139" cy="4320480"/>
          </a:xfrm>
          <a:noFill/>
        </p:spPr>
      </p:pic>
      <p:pic>
        <p:nvPicPr>
          <p:cNvPr id="9219" name="Picture 4" descr="C:\UROLOGIE\anatobrazy\31,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5004049" y="1124745"/>
            <a:ext cx="1766918" cy="4248471"/>
          </a:xfrm>
        </p:spPr>
      </p:pic>
      <p:sp>
        <p:nvSpPr>
          <p:cNvPr id="9" name="TextBox 8"/>
          <p:cNvSpPr txBox="1"/>
          <p:nvPr/>
        </p:nvSpPr>
        <p:spPr>
          <a:xfrm>
            <a:off x="323528" y="1196752"/>
            <a:ext cx="44644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Ureter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25–30</a:t>
            </a:r>
            <a:r>
              <a:rPr lang="cs-CZ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cm </a:t>
            </a:r>
            <a:endParaRPr lang="cs-CZ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2-4 mm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transitional epithelium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smooth muscle (peristalsis)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Ureter narrowing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impaction of </a:t>
            </a:r>
            <a:r>
              <a:rPr lang="cs-CZ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kidney stones)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pelvouteric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junction</a:t>
            </a:r>
            <a:endParaRPr lang="cs-CZ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ifurcation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iliac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arteries</a:t>
            </a:r>
            <a:endParaRPr lang="cs-CZ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reterovesical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valve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517232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females, the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ureters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pass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 the 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mesometrium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under the uterine arteries</a:t>
            </a:r>
            <a:endParaRPr lang="cs-CZ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5517232"/>
            <a:ext cx="8424936" cy="8640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3843337" cy="511175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529297"/>
            <a:ext cx="3872359" cy="506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836613"/>
            <a:ext cx="4005263" cy="528955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7484" y="836711"/>
            <a:ext cx="4072508" cy="5279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hydronephrosis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 err="1"/>
              <a:t>Ureteropelvic</a:t>
            </a:r>
            <a:r>
              <a:rPr lang="en-US" sz="2400" b="1" dirty="0"/>
              <a:t> junction (UPJ) </a:t>
            </a:r>
            <a:r>
              <a:rPr lang="en-US" sz="2400" b="1" dirty="0" smtClean="0"/>
              <a:t>obstruction</a:t>
            </a:r>
            <a:endParaRPr lang="cs-CZ" sz="2400" b="1" dirty="0" smtClean="0"/>
          </a:p>
          <a:p>
            <a:pPr fontAlgn="base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Ureterovesical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junction (UVJ)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urethral valves (PUV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Ureterocele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esicoureteral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reflux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24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3888432" cy="256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18767"/>
            <a:ext cx="2667072" cy="38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hydronephrosis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Ureteropelvic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junction (UPJ)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b="1" dirty="0" err="1" smtClean="0"/>
              <a:t>Ureterovesical</a:t>
            </a:r>
            <a:r>
              <a:rPr lang="en-US" sz="2400" b="1" dirty="0" smtClean="0"/>
              <a:t> </a:t>
            </a:r>
            <a:r>
              <a:rPr lang="en-US" sz="2400" b="1" dirty="0"/>
              <a:t>junction (UVJ) </a:t>
            </a:r>
            <a:r>
              <a:rPr lang="en-US" sz="2400" b="1" dirty="0" smtClean="0"/>
              <a:t>obstruction</a:t>
            </a:r>
            <a:endParaRPr lang="cs-CZ" sz="2400" b="1" dirty="0" smtClean="0"/>
          </a:p>
          <a:p>
            <a:pPr fontAlgn="base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urethral valves (PUV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Ureterocele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esicoureteral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reflux</a:t>
            </a:r>
            <a:endParaRPr lang="cs-CZ" sz="2400" dirty="0"/>
          </a:p>
        </p:txBody>
      </p:sp>
      <p:pic>
        <p:nvPicPr>
          <p:cNvPr id="125954" name="Picture 2" descr="Výsledek obrázku pro megaure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88840"/>
            <a:ext cx="2448272" cy="470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hydronephrosis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Ureteropelvic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junction (UPJ)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Ureterovesical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junction (UVJ)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b="1" dirty="0" smtClean="0"/>
              <a:t>Posterior </a:t>
            </a:r>
            <a:r>
              <a:rPr lang="en-US" sz="2400" b="1" dirty="0"/>
              <a:t>urethral valves (PUV</a:t>
            </a:r>
            <a:r>
              <a:rPr lang="en-US" sz="2400" b="1" dirty="0" smtClean="0"/>
              <a:t>)</a:t>
            </a:r>
            <a:endParaRPr lang="cs-CZ" sz="2400" b="1" dirty="0" smtClean="0"/>
          </a:p>
          <a:p>
            <a:pPr fontAlgn="base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Ureterocele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esicoureteral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reflux </a:t>
            </a:r>
          </a:p>
          <a:p>
            <a:endParaRPr lang="cs-CZ" sz="2400" dirty="0"/>
          </a:p>
        </p:txBody>
      </p:sp>
      <p:pic>
        <p:nvPicPr>
          <p:cNvPr id="129028" name="Picture 4" descr="Výsledek obrázku pro posterior urethral valve disc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15794"/>
            <a:ext cx="3960440" cy="2985801"/>
          </a:xfrm>
          <a:prstGeom prst="rect">
            <a:avLst/>
          </a:prstGeom>
          <a:noFill/>
        </p:spPr>
      </p:pic>
      <p:pic>
        <p:nvPicPr>
          <p:cNvPr id="129030" name="Picture 6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320480" cy="291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hydronephrosis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Ureteropelvic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junction (UPJ)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Ureterovesical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junction (UVJ)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urethral valves (PUV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800" b="1" dirty="0" err="1" smtClean="0"/>
              <a:t>Ureterocele</a:t>
            </a:r>
            <a:endParaRPr lang="cs-CZ" sz="2800" b="1" dirty="0" smtClean="0"/>
          </a:p>
          <a:p>
            <a:pPr fontAlgn="base"/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esicoureteral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reflux </a:t>
            </a:r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3968" y="2924944"/>
            <a:ext cx="4427984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congenital abnormality</a:t>
            </a:r>
            <a:r>
              <a:rPr lang="cs-CZ" sz="2200" dirty="0" smtClean="0">
                <a:solidFill>
                  <a:schemeClr val="tx1"/>
                </a:solidFill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</a:rPr>
              <a:t>distal</a:t>
            </a:r>
            <a:r>
              <a:rPr lang="cs-CZ" sz="2200" dirty="0" smtClean="0">
                <a:solidFill>
                  <a:schemeClr val="tx1"/>
                </a:solidFill>
              </a:rPr>
              <a:t> ureter </a:t>
            </a:r>
            <a:r>
              <a:rPr lang="en-US" sz="2200" dirty="0" smtClean="0">
                <a:solidFill>
                  <a:schemeClr val="tx1"/>
                </a:solidFill>
              </a:rPr>
              <a:t>balloons at its opening into the bladder, forming a sac-like pouch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Ultrasound Scan ND 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20728"/>
            <a:ext cx="3672408" cy="284863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283968" y="4437112"/>
            <a:ext cx="3096344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 err="1" smtClean="0">
                <a:solidFill>
                  <a:schemeClr val="tx1"/>
                </a:solidFill>
              </a:rPr>
              <a:t>Treatment</a:t>
            </a:r>
            <a:r>
              <a:rPr lang="cs-CZ" sz="2200" dirty="0" smtClean="0">
                <a:solidFill>
                  <a:schemeClr val="tx1"/>
                </a:solidFill>
              </a:rPr>
              <a:t> - </a:t>
            </a:r>
            <a:r>
              <a:rPr lang="en-US" sz="2200" dirty="0" smtClean="0">
                <a:solidFill>
                  <a:schemeClr val="tx1"/>
                </a:solidFill>
              </a:rPr>
              <a:t>endoscopic incision, which can be followed by surgical </a:t>
            </a:r>
            <a:r>
              <a:rPr lang="en-US" sz="2200" dirty="0" err="1" smtClean="0">
                <a:solidFill>
                  <a:schemeClr val="tx1"/>
                </a:solidFill>
              </a:rPr>
              <a:t>ureteric</a:t>
            </a:r>
            <a:r>
              <a:rPr lang="en-US" sz="2200" dirty="0" smtClean="0">
                <a:solidFill>
                  <a:schemeClr val="tx1"/>
                </a:solidFill>
              </a:rPr>
              <a:t> re-implantation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hydronephrosis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Ureteropelvic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junction (UPJ)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Ureterovesical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junction (UVJ)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obstruction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urethral valves (PUV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Ureterocele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cs-CZ" sz="2800" b="1" dirty="0" smtClean="0"/>
              <a:t>V</a:t>
            </a:r>
            <a:r>
              <a:rPr lang="en-US" sz="2800" b="1" dirty="0" err="1" smtClean="0"/>
              <a:t>esicoureteral</a:t>
            </a:r>
            <a:r>
              <a:rPr lang="en-US" sz="2800" b="1" dirty="0" smtClean="0"/>
              <a:t> </a:t>
            </a:r>
            <a:r>
              <a:rPr lang="en-US" sz="2800" b="1" dirty="0"/>
              <a:t>reflux </a:t>
            </a:r>
            <a:endParaRPr lang="en-US" sz="2400" b="1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6064" y="3933056"/>
            <a:ext cx="4427984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chemeClr val="tx1"/>
                </a:solidFill>
              </a:rPr>
              <a:t>Insufficiency</a:t>
            </a:r>
            <a:r>
              <a:rPr lang="cs-CZ" sz="2200" dirty="0" smtClean="0">
                <a:solidFill>
                  <a:schemeClr val="tx1"/>
                </a:solidFill>
              </a:rPr>
              <a:t> 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uretero</a:t>
            </a:r>
            <a:r>
              <a:rPr lang="cs-CZ" sz="2200" dirty="0" smtClean="0">
                <a:solidFill>
                  <a:schemeClr val="tx1"/>
                </a:solidFill>
              </a:rPr>
              <a:t>-</a:t>
            </a:r>
            <a:r>
              <a:rPr lang="cs-CZ" sz="2200" dirty="0" err="1" smtClean="0">
                <a:solidFill>
                  <a:schemeClr val="tx1"/>
                </a:solidFill>
              </a:rPr>
              <a:t>vesical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occluding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mechanism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5157192"/>
            <a:ext cx="4392488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 err="1" smtClean="0">
                <a:solidFill>
                  <a:schemeClr val="tx1"/>
                </a:solidFill>
              </a:rPr>
              <a:t>Treatment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- </a:t>
            </a:r>
            <a:r>
              <a:rPr lang="cs-CZ" sz="2200" dirty="0" err="1" smtClean="0">
                <a:solidFill>
                  <a:schemeClr val="tx1"/>
                </a:solidFill>
              </a:rPr>
              <a:t>endoscopic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injection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dextranomer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hyaluronic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acid</a:t>
            </a:r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- </a:t>
            </a:r>
            <a:r>
              <a:rPr lang="cs-CZ" sz="2200" dirty="0" err="1" smtClean="0">
                <a:solidFill>
                  <a:schemeClr val="tx1"/>
                </a:solidFill>
              </a:rPr>
              <a:t>surgical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reimplantation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2564904"/>
            <a:ext cx="2625360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31683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Anatomy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kidney</a:t>
            </a:r>
            <a:r>
              <a:rPr lang="cs-CZ" dirty="0" smtClean="0"/>
              <a:t> </a:t>
            </a:r>
            <a:r>
              <a:rPr lang="cs-CZ" dirty="0" err="1" smtClean="0"/>
              <a:t>stones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817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ureter   X   a. </a:t>
            </a:r>
            <a:r>
              <a:rPr lang="cs-CZ" dirty="0" err="1" smtClean="0">
                <a:latin typeface="Tahoma" pitchFamily="34" charset="0"/>
                <a:cs typeface="Tahoma" pitchFamily="34" charset="0"/>
              </a:rPr>
              <a:t>uterina</a:t>
            </a:r>
            <a:endParaRPr lang="cs-CZ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4374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9330" name="Picture 2" descr="http://academic.amc.edu/martino/grossanatomy/site/Medical/Lab%20Manual/Reproductive/images/ureter%20&amp;%20uterine%20ar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79747"/>
            <a:ext cx="7292879" cy="502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symbol obsahu 3" descr="mocove-a-pohlavni-organy-mu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5888"/>
            <a:ext cx="4033838" cy="6646862"/>
          </a:xfrm>
        </p:spPr>
      </p:pic>
      <p:pic>
        <p:nvPicPr>
          <p:cNvPr id="4099" name="Obrázok 5" descr="mocove-a-pohlavni-organy-z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550" y="111125"/>
            <a:ext cx="4310063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8788"/>
            <a:ext cx="7772400" cy="2057401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Urinary bladder</a:t>
            </a:r>
          </a:p>
        </p:txBody>
      </p:sp>
      <p:pic>
        <p:nvPicPr>
          <p:cNvPr id="10243" name="Obrázok 7" descr="f27-9a_urinary_bladder_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85820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Urinary bladder</a:t>
            </a:r>
            <a:br>
              <a:rPr lang="cs-CZ" dirty="0" smtClean="0">
                <a:latin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772400" cy="45386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latin typeface="Tahoma" pitchFamily="34" charset="0"/>
                <a:cs typeface="Tahoma" pitchFamily="34" charset="0"/>
              </a:rPr>
              <a:t>Location (Males)</a:t>
            </a:r>
          </a:p>
          <a:p>
            <a:pPr>
              <a:buFontTx/>
              <a:buNone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 the rectum and the pubic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ymphysis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s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eparated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by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rectovesical excavation</a:t>
            </a:r>
          </a:p>
          <a:p>
            <a:pPr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superior to the 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prostate</a:t>
            </a:r>
          </a:p>
          <a:p>
            <a:pPr>
              <a:buNone/>
            </a:pPr>
            <a:endParaRPr lang="cs-CZ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 smtClean="0"/>
          </a:p>
        </p:txBody>
      </p:sp>
      <p:pic>
        <p:nvPicPr>
          <p:cNvPr id="4" name="Obrázok 2" descr="anatomy_MalePelvis_midsagi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2275566" cy="223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Urinary bladder</a:t>
            </a:r>
            <a:br>
              <a:rPr lang="cs-CZ" dirty="0" smtClean="0">
                <a:latin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772400" cy="4538663"/>
          </a:xfrm>
        </p:spPr>
        <p:txBody>
          <a:bodyPr/>
          <a:lstStyle/>
          <a:p>
            <a:pPr>
              <a:buNone/>
            </a:pPr>
            <a:endParaRPr lang="cs-CZ" sz="28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cs-CZ" sz="2800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</p:txBody>
      </p:sp>
      <p:pic>
        <p:nvPicPr>
          <p:cNvPr id="5" name="Obrázok 2" descr="anatomy_MalePelvis_midsagi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472608" cy="53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Urinary bladder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(F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emales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inferior to the uterus 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eparated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by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vesicouterine excavation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 the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vagina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the pubic symphysis</a:t>
            </a:r>
          </a:p>
        </p:txBody>
      </p:sp>
      <p:pic>
        <p:nvPicPr>
          <p:cNvPr id="4" name="Zástupný symbol obsahu 4" descr="anatomy_FemalePelvis_midsagi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2952378" cy="236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Urinary bladder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obsahu 4" descr="anatomy_FemalePelvis_midsagi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53068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Epicystostomy</a:t>
            </a:r>
            <a:endParaRPr lang="cs-CZ" dirty="0"/>
          </a:p>
        </p:txBody>
      </p:sp>
      <p:pic>
        <p:nvPicPr>
          <p:cNvPr id="106498" name="Picture 2" descr="http://urol.fnplzen.cz/sites/default/files/users/urol/epicy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17300" cy="327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Bladder</a:t>
            </a:r>
            <a:r>
              <a:rPr lang="cs-CZ" sz="3600" dirty="0" smtClean="0"/>
              <a:t> </a:t>
            </a:r>
            <a:r>
              <a:rPr lang="cs-CZ" sz="3600" dirty="0" err="1" smtClean="0"/>
              <a:t>cancer</a:t>
            </a:r>
            <a:r>
              <a:rPr lang="cs-CZ" sz="3600" dirty="0" smtClean="0"/>
              <a:t> - </a:t>
            </a:r>
            <a:r>
              <a:rPr lang="cs-CZ" sz="3600" dirty="0" err="1" smtClean="0"/>
              <a:t>urothelial</a:t>
            </a:r>
            <a:r>
              <a:rPr lang="cs-CZ" sz="3600" dirty="0" smtClean="0"/>
              <a:t> cell </a:t>
            </a:r>
            <a:r>
              <a:rPr lang="cs-CZ" sz="3600" dirty="0" err="1" smtClean="0"/>
              <a:t>carcinoma</a:t>
            </a:r>
            <a:endParaRPr lang="cs-CZ" sz="3600" dirty="0"/>
          </a:p>
        </p:txBody>
      </p:sp>
      <p:pic>
        <p:nvPicPr>
          <p:cNvPr id="103426" name="Picture 2" descr="Výsledek obrázku pro bladder tu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298" y="1268760"/>
            <a:ext cx="4182142" cy="527923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1556792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chemeClr val="tx1"/>
                </a:solidFill>
              </a:rPr>
              <a:t>Non </a:t>
            </a:r>
            <a:r>
              <a:rPr lang="cs-CZ" sz="2200" dirty="0" err="1" smtClean="0">
                <a:solidFill>
                  <a:schemeClr val="tx1"/>
                </a:solidFill>
              </a:rPr>
              <a:t>muscle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invasive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bladder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cancer</a:t>
            </a:r>
            <a:r>
              <a:rPr lang="cs-CZ" sz="2200" dirty="0" smtClean="0">
                <a:solidFill>
                  <a:schemeClr val="tx1"/>
                </a:solidFill>
              </a:rPr>
              <a:t>: </a:t>
            </a:r>
            <a:r>
              <a:rPr lang="cs-CZ" sz="2200" dirty="0" err="1" smtClean="0">
                <a:solidFill>
                  <a:schemeClr val="tx1"/>
                </a:solidFill>
              </a:rPr>
              <a:t>pTa</a:t>
            </a:r>
            <a:r>
              <a:rPr lang="cs-CZ" sz="2200" dirty="0" smtClean="0">
                <a:solidFill>
                  <a:schemeClr val="tx1"/>
                </a:solidFill>
              </a:rPr>
              <a:t>-pT1</a:t>
            </a: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err="1" smtClean="0">
                <a:solidFill>
                  <a:schemeClr val="tx1"/>
                </a:solidFill>
              </a:rPr>
              <a:t>Muscle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invasive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bladder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cancer</a:t>
            </a:r>
            <a:r>
              <a:rPr lang="cs-CZ" sz="2200" dirty="0" smtClean="0">
                <a:solidFill>
                  <a:schemeClr val="tx1"/>
                </a:solidFill>
              </a:rPr>
              <a:t>: pT2-pT4b</a:t>
            </a: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err="1" smtClean="0">
                <a:solidFill>
                  <a:schemeClr val="tx1"/>
                </a:solidFill>
              </a:rPr>
              <a:t>Carcinoma</a:t>
            </a:r>
            <a:r>
              <a:rPr lang="cs-CZ" sz="2200" dirty="0" smtClean="0">
                <a:solidFill>
                  <a:schemeClr val="tx1"/>
                </a:solidFill>
              </a:rPr>
              <a:t> in </a:t>
            </a:r>
            <a:r>
              <a:rPr lang="cs-CZ" sz="2200" dirty="0" err="1" smtClean="0">
                <a:solidFill>
                  <a:schemeClr val="tx1"/>
                </a:solidFill>
              </a:rPr>
              <a:t>situ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Non </a:t>
            </a:r>
            <a:r>
              <a:rPr lang="cs-CZ" sz="3200" dirty="0" err="1" smtClean="0"/>
              <a:t>muscle</a:t>
            </a:r>
            <a:r>
              <a:rPr lang="cs-CZ" sz="3200" dirty="0" smtClean="0"/>
              <a:t> </a:t>
            </a:r>
            <a:r>
              <a:rPr lang="cs-CZ" sz="3200" dirty="0" err="1" smtClean="0"/>
              <a:t>invasive</a:t>
            </a:r>
            <a:r>
              <a:rPr lang="cs-CZ" sz="3200" dirty="0" smtClean="0"/>
              <a:t> </a:t>
            </a:r>
            <a:r>
              <a:rPr lang="cs-CZ" sz="3200" dirty="0" err="1" smtClean="0"/>
              <a:t>bladder</a:t>
            </a:r>
            <a:r>
              <a:rPr lang="cs-CZ" sz="3200" dirty="0" smtClean="0"/>
              <a:t> </a:t>
            </a:r>
            <a:r>
              <a:rPr lang="cs-CZ" sz="3200" dirty="0" err="1" smtClean="0"/>
              <a:t>cancer</a:t>
            </a:r>
            <a:r>
              <a:rPr lang="cs-CZ" sz="3200" dirty="0" smtClean="0"/>
              <a:t>: </a:t>
            </a:r>
            <a:r>
              <a:rPr lang="cs-CZ" sz="3200" dirty="0" err="1" smtClean="0"/>
              <a:t>pTa</a:t>
            </a:r>
            <a:r>
              <a:rPr lang="cs-CZ" sz="3200" dirty="0" smtClean="0"/>
              <a:t>-pT1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Treatment</a:t>
            </a:r>
            <a:r>
              <a:rPr lang="cs-CZ" dirty="0" smtClean="0"/>
              <a:t>: TURBT (</a:t>
            </a:r>
            <a:r>
              <a:rPr lang="cs-CZ" dirty="0" err="1" smtClean="0"/>
              <a:t>transurethral</a:t>
            </a:r>
            <a:r>
              <a:rPr lang="cs-CZ" dirty="0" smtClean="0"/>
              <a:t> </a:t>
            </a:r>
            <a:r>
              <a:rPr lang="cs-CZ" dirty="0" err="1" smtClean="0"/>
              <a:t>resection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8546" name="Picture 2" descr="Výsledek obrázku pro TUR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553075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Non </a:t>
            </a:r>
            <a:r>
              <a:rPr lang="cs-CZ" sz="3200" dirty="0" err="1" smtClean="0"/>
              <a:t>muscle</a:t>
            </a:r>
            <a:r>
              <a:rPr lang="cs-CZ" sz="3200" dirty="0" smtClean="0"/>
              <a:t> </a:t>
            </a:r>
            <a:r>
              <a:rPr lang="cs-CZ" sz="3200" dirty="0" err="1" smtClean="0"/>
              <a:t>invasive</a:t>
            </a:r>
            <a:r>
              <a:rPr lang="cs-CZ" sz="3200" dirty="0" smtClean="0"/>
              <a:t> </a:t>
            </a:r>
            <a:r>
              <a:rPr lang="cs-CZ" sz="3200" dirty="0" err="1" smtClean="0"/>
              <a:t>bladder</a:t>
            </a:r>
            <a:r>
              <a:rPr lang="cs-CZ" sz="3200" dirty="0" smtClean="0"/>
              <a:t> </a:t>
            </a:r>
            <a:r>
              <a:rPr lang="cs-CZ" sz="3200" dirty="0" err="1" smtClean="0"/>
              <a:t>cancer</a:t>
            </a:r>
            <a:r>
              <a:rPr lang="cs-CZ" sz="3200" dirty="0" smtClean="0"/>
              <a:t>: </a:t>
            </a:r>
            <a:r>
              <a:rPr lang="cs-CZ" sz="3200" dirty="0" err="1" smtClean="0"/>
              <a:t>pTa</a:t>
            </a:r>
            <a:r>
              <a:rPr lang="cs-CZ" sz="3200" dirty="0" smtClean="0"/>
              <a:t>-pT1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Treatment</a:t>
            </a:r>
            <a:r>
              <a:rPr lang="cs-CZ" dirty="0" smtClean="0"/>
              <a:t>: TURBT (</a:t>
            </a:r>
            <a:r>
              <a:rPr lang="cs-CZ" dirty="0" err="1" smtClean="0"/>
              <a:t>transurethral</a:t>
            </a:r>
            <a:r>
              <a:rPr lang="cs-CZ" dirty="0" smtClean="0"/>
              <a:t> </a:t>
            </a:r>
            <a:r>
              <a:rPr lang="cs-CZ" dirty="0" err="1" smtClean="0"/>
              <a:t>resection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9570" name="Picture 2" descr="Výsledek obrázku pro TUR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600400" cy="3600400"/>
          </a:xfrm>
          <a:prstGeom prst="rect">
            <a:avLst/>
          </a:prstGeom>
          <a:noFill/>
        </p:spPr>
      </p:pic>
      <p:pic>
        <p:nvPicPr>
          <p:cNvPr id="10957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perforation</a:t>
            </a:r>
            <a:endParaRPr lang="cs-CZ" dirty="0"/>
          </a:p>
        </p:txBody>
      </p:sp>
      <p:pic>
        <p:nvPicPr>
          <p:cNvPr id="110594" name="Picture 2" descr="Výsledek obrázku pro TURBT perf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456072" cy="3431308"/>
          </a:xfrm>
          <a:prstGeom prst="rect">
            <a:avLst/>
          </a:prstGeom>
          <a:noFill/>
        </p:spPr>
      </p:pic>
      <p:pic>
        <p:nvPicPr>
          <p:cNvPr id="4" name="Obrázok 2" descr="anatomy_MalePelvis_midsagi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298514" cy="421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Kidneys</a:t>
            </a:r>
            <a:endParaRPr lang="sk-SK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7" name="Zástupný symbol obsahu 3" descr="urinary-tract-infectio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7213" y="1341438"/>
            <a:ext cx="3360737" cy="5256212"/>
          </a:xfrm>
        </p:spPr>
      </p:pic>
      <p:sp>
        <p:nvSpPr>
          <p:cNvPr id="6148" name="BlokTextu 4"/>
          <p:cNvSpPr txBox="1">
            <a:spLocks noChangeArrowheads="1"/>
          </p:cNvSpPr>
          <p:nvPr/>
        </p:nvSpPr>
        <p:spPr bwMode="auto">
          <a:xfrm>
            <a:off x="287338" y="1341438"/>
            <a:ext cx="550862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retroperitoneum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Th12-L2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ight kidney lower- liver</a:t>
            </a:r>
            <a:endParaRPr lang="cs-CZ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cs-CZ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facies anterior/posterior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margo </a:t>
            </a:r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medialis (concave)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lateralis (convex)</a:t>
            </a:r>
            <a:endParaRPr lang="cs-CZ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extremitas superior/inferior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renal capsula – fibrous tissue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erinephric fat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cs-CZ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enal fascia (Gerota)</a:t>
            </a:r>
            <a:endParaRPr lang="cs-CZ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cs-CZ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sk-SK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Muscle</a:t>
            </a:r>
            <a:r>
              <a:rPr lang="cs-CZ" sz="3600" dirty="0" smtClean="0"/>
              <a:t> </a:t>
            </a:r>
            <a:r>
              <a:rPr lang="cs-CZ" sz="3600" dirty="0" err="1" smtClean="0"/>
              <a:t>invasive</a:t>
            </a:r>
            <a:r>
              <a:rPr lang="cs-CZ" sz="3600" dirty="0" smtClean="0"/>
              <a:t> </a:t>
            </a:r>
            <a:r>
              <a:rPr lang="cs-CZ" sz="3600" dirty="0" err="1" smtClean="0"/>
              <a:t>bladder</a:t>
            </a:r>
            <a:r>
              <a:rPr lang="cs-CZ" sz="3600" dirty="0" smtClean="0"/>
              <a:t> </a:t>
            </a:r>
            <a:r>
              <a:rPr lang="cs-CZ" sz="3600" dirty="0" err="1" smtClean="0"/>
              <a:t>cancer</a:t>
            </a:r>
            <a:r>
              <a:rPr lang="cs-CZ" sz="3600" dirty="0" smtClean="0"/>
              <a:t>: pT2-pT4b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err="1" smtClean="0"/>
              <a:t>Treatment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radical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cystectomy</a:t>
            </a:r>
            <a:r>
              <a:rPr lang="cs-CZ" sz="2400" b="1" dirty="0" smtClean="0"/>
              <a:t> + </a:t>
            </a:r>
            <a:r>
              <a:rPr lang="cs-CZ" sz="2400" b="1" dirty="0" err="1" smtClean="0"/>
              <a:t>lymphadenectomy</a:t>
            </a: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err="1" smtClean="0"/>
              <a:t>Men</a:t>
            </a:r>
            <a:r>
              <a:rPr lang="cs-CZ" sz="2400" b="1" dirty="0" smtClean="0"/>
              <a:t>: </a:t>
            </a:r>
            <a:r>
              <a:rPr lang="cs-CZ" sz="2400" dirty="0" err="1" smtClean="0"/>
              <a:t>bladder</a:t>
            </a:r>
            <a:r>
              <a:rPr lang="cs-CZ" sz="2400" dirty="0" smtClean="0"/>
              <a:t>,</a:t>
            </a:r>
            <a:r>
              <a:rPr lang="cs-CZ" sz="2400" b="1" dirty="0" smtClean="0"/>
              <a:t> </a:t>
            </a:r>
            <a:r>
              <a:rPr lang="en-US" sz="2400" dirty="0" smtClean="0"/>
              <a:t>prostate, seminal vesicles, and surrounding lymph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err="1" smtClean="0"/>
              <a:t>Women</a:t>
            </a:r>
            <a:r>
              <a:rPr lang="cs-CZ" sz="2400" dirty="0" smtClean="0"/>
              <a:t>: </a:t>
            </a:r>
            <a:r>
              <a:rPr lang="cs-CZ" sz="2400" dirty="0" err="1" smtClean="0"/>
              <a:t>bladder</a:t>
            </a:r>
            <a:r>
              <a:rPr lang="cs-CZ" sz="2400" dirty="0" smtClean="0"/>
              <a:t>, </a:t>
            </a:r>
            <a:r>
              <a:rPr lang="en-US" sz="2400" dirty="0" smtClean="0"/>
              <a:t>ovaries, fallopian tube, uterus, cervix,</a:t>
            </a:r>
            <a:r>
              <a:rPr lang="cs-CZ" sz="2400" dirty="0" smtClean="0"/>
              <a:t> </a:t>
            </a:r>
            <a:r>
              <a:rPr lang="cs-CZ" sz="2400" dirty="0" err="1" smtClean="0"/>
              <a:t>anterior</a:t>
            </a:r>
            <a:endParaRPr lang="cs-CZ" sz="2400" dirty="0" smtClean="0"/>
          </a:p>
          <a:p>
            <a:pPr>
              <a:buNone/>
            </a:pPr>
            <a:r>
              <a:rPr lang="en-US" sz="2400" dirty="0" smtClean="0"/>
              <a:t>part of the vagina, and surrounding lymph nodes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u="sng" dirty="0" smtClean="0"/>
              <a:t>SURROUNDING LYMPH NODES ???</a:t>
            </a:r>
            <a:endParaRPr lang="cs-CZ" sz="24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445224"/>
            <a:ext cx="8136904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nodi </a:t>
            </a:r>
            <a:r>
              <a:rPr lang="cs-CZ" sz="4000" dirty="0" err="1" smtClean="0">
                <a:solidFill>
                  <a:srgbClr val="FF0000"/>
                </a:solidFill>
              </a:rPr>
              <a:t>lymphatici</a:t>
            </a:r>
            <a:r>
              <a:rPr lang="cs-CZ" sz="4000" dirty="0" smtClean="0">
                <a:solidFill>
                  <a:srgbClr val="FF0000"/>
                </a:solidFill>
              </a:rPr>
              <a:t> i</a:t>
            </a:r>
            <a:r>
              <a:rPr lang="it-IT" sz="4000" dirty="0" smtClean="0">
                <a:solidFill>
                  <a:srgbClr val="FF0000"/>
                </a:solidFill>
              </a:rPr>
              <a:t>liaci interni a externi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Upper</a:t>
            </a:r>
            <a:r>
              <a:rPr lang="cs-CZ" sz="4000" dirty="0" smtClean="0"/>
              <a:t> </a:t>
            </a:r>
            <a:r>
              <a:rPr lang="cs-CZ" sz="4000" dirty="0" err="1" smtClean="0"/>
              <a:t>urinary</a:t>
            </a:r>
            <a:r>
              <a:rPr lang="cs-CZ" sz="4000" dirty="0" smtClean="0"/>
              <a:t> </a:t>
            </a:r>
            <a:r>
              <a:rPr lang="cs-CZ" sz="4000" dirty="0" err="1" smtClean="0"/>
              <a:t>tract</a:t>
            </a:r>
            <a:r>
              <a:rPr lang="cs-CZ" sz="4000" dirty="0" smtClean="0"/>
              <a:t> </a:t>
            </a:r>
            <a:r>
              <a:rPr lang="cs-CZ" sz="4000" dirty="0" err="1" smtClean="0"/>
              <a:t>tumors</a:t>
            </a:r>
            <a:endParaRPr lang="cs-CZ" sz="4000" dirty="0"/>
          </a:p>
        </p:txBody>
      </p:sp>
      <p:pic>
        <p:nvPicPr>
          <p:cNvPr id="103428" name="Picture 4" descr="http://www.croesoffice.org/Portals/0/UT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810000" cy="520065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932040" y="1412776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urothelial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cell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carcinoma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95%</a:t>
            </a:r>
          </a:p>
          <a:p>
            <a:pPr indent="174625">
              <a:buFont typeface="Arial" pitchFamily="34" charset="0"/>
              <a:buChar char="•"/>
            </a:pP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diagnosis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by CT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urography</a:t>
            </a: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>
              <a:buFont typeface="Arial" pitchFamily="34" charset="0"/>
              <a:buChar char="•"/>
            </a:pP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higher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incidence in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patients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with</a:t>
            </a: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/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bladder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tumor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because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the</a:t>
            </a: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/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same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epithelial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lining</a:t>
            </a: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/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treatment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nephro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ureterectomy</a:t>
            </a: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indent="174625">
              <a:buFont typeface="Arial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Inervation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function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Inervation</a:t>
            </a:r>
            <a:endParaRPr lang="cs-CZ" sz="24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Sympathetic via plexus hypogastricus inferoir (L1–L3)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m. </a:t>
            </a:r>
            <a:r>
              <a:rPr lang="cs-CZ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sphincter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uretrae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internus</a:t>
            </a:r>
            <a:endParaRPr lang="cs-CZ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Parasympathetic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via pelvic splanchnic nerves (S2–S4)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m. </a:t>
            </a:r>
            <a:r>
              <a:rPr lang="cs-CZ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detrussor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vesicae</a:t>
            </a:r>
            <a:r>
              <a:rPr lang="cs-C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urinae</a:t>
            </a:r>
            <a:endParaRPr lang="cs-CZ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Sensitive (L2–S2)</a:t>
            </a:r>
            <a:endParaRPr lang="cs-CZ" sz="24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Výsledek obrázku pro madersbacher 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4094"/>
            <a:ext cx="900112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err="1" smtClean="0"/>
              <a:t>Detrusor</a:t>
            </a:r>
            <a:r>
              <a:rPr lang="cs-CZ" sz="2400" dirty="0" smtClean="0"/>
              <a:t> </a:t>
            </a:r>
            <a:r>
              <a:rPr lang="cs-CZ" sz="2400" dirty="0" err="1" smtClean="0"/>
              <a:t>overactivity</a:t>
            </a:r>
            <a:r>
              <a:rPr lang="cs-CZ" sz="2400" dirty="0" smtClean="0"/>
              <a:t>: </a:t>
            </a:r>
            <a:r>
              <a:rPr lang="cs-CZ" sz="2400" dirty="0" err="1" smtClean="0"/>
              <a:t>anticholinergics</a:t>
            </a:r>
            <a:r>
              <a:rPr lang="cs-CZ" sz="2400" dirty="0" smtClean="0"/>
              <a:t>, </a:t>
            </a:r>
            <a:r>
              <a:rPr lang="cs-CZ" sz="2400" dirty="0" err="1" smtClean="0"/>
              <a:t>botox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Detrusor</a:t>
            </a:r>
            <a:r>
              <a:rPr lang="cs-CZ" sz="2400" dirty="0" smtClean="0"/>
              <a:t> </a:t>
            </a:r>
            <a:r>
              <a:rPr lang="cs-CZ" sz="2400" dirty="0" err="1" smtClean="0"/>
              <a:t>underactivity</a:t>
            </a:r>
            <a:r>
              <a:rPr lang="cs-CZ" sz="2400" dirty="0" smtClean="0"/>
              <a:t>: </a:t>
            </a:r>
            <a:r>
              <a:rPr lang="cs-CZ" sz="2400" dirty="0" err="1" smtClean="0"/>
              <a:t>parasympathomimetic</a:t>
            </a:r>
            <a:r>
              <a:rPr lang="cs-CZ" sz="2400" dirty="0" smtClean="0"/>
              <a:t> - </a:t>
            </a:r>
            <a:r>
              <a:rPr lang="cs-CZ" sz="2400" dirty="0" err="1" smtClean="0"/>
              <a:t>Distigmine</a:t>
            </a:r>
            <a:endParaRPr lang="cs-CZ" sz="2400" dirty="0" smtClean="0"/>
          </a:p>
          <a:p>
            <a:pPr>
              <a:buNone/>
            </a:pP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nausea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, diarrhoea, </a:t>
            </a: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vomiting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bradykardia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</a:p>
          <a:p>
            <a:pPr>
              <a:buNone/>
            </a:pPr>
            <a:endParaRPr lang="cs-CZ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cs-CZ" sz="2400" dirty="0" err="1" smtClean="0"/>
              <a:t>Sphincter</a:t>
            </a:r>
            <a:r>
              <a:rPr lang="cs-CZ" sz="2400" dirty="0" smtClean="0"/>
              <a:t> </a:t>
            </a:r>
            <a:r>
              <a:rPr lang="cs-CZ" sz="2400" dirty="0" err="1" smtClean="0"/>
              <a:t>overactivity</a:t>
            </a:r>
            <a:r>
              <a:rPr lang="cs-CZ" sz="2400" dirty="0" smtClean="0"/>
              <a:t>: </a:t>
            </a:r>
            <a:r>
              <a:rPr lang="cs-CZ" sz="2400" dirty="0" err="1" smtClean="0"/>
              <a:t>alphablockers</a:t>
            </a:r>
            <a:r>
              <a:rPr lang="cs-CZ" sz="2400" dirty="0" smtClean="0"/>
              <a:t>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Sphincter</a:t>
            </a:r>
            <a:r>
              <a:rPr lang="cs-CZ" sz="2400" dirty="0" smtClean="0"/>
              <a:t> </a:t>
            </a:r>
            <a:r>
              <a:rPr lang="cs-CZ" sz="2400" dirty="0" err="1" smtClean="0"/>
              <a:t>underactivity</a:t>
            </a:r>
            <a:r>
              <a:rPr lang="cs-CZ" sz="2400" dirty="0" smtClean="0"/>
              <a:t>: </a:t>
            </a:r>
            <a:r>
              <a:rPr lang="cs-CZ" sz="2400" b="1" u="sng" dirty="0" err="1" smtClean="0"/>
              <a:t>surgical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treatment</a:t>
            </a:r>
            <a:endParaRPr lang="cs-CZ" sz="2400" b="1" u="sng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Surgical</a:t>
            </a:r>
            <a:r>
              <a:rPr lang="cs-CZ" sz="3600" dirty="0" smtClean="0"/>
              <a:t> </a:t>
            </a:r>
            <a:r>
              <a:rPr lang="cs-CZ" sz="3600" dirty="0" err="1" smtClean="0"/>
              <a:t>treatment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urinary</a:t>
            </a:r>
            <a:r>
              <a:rPr lang="cs-CZ" sz="3600" dirty="0" smtClean="0"/>
              <a:t> </a:t>
            </a:r>
            <a:r>
              <a:rPr lang="cs-CZ" sz="3600" dirty="0" err="1" smtClean="0"/>
              <a:t>incontinence</a:t>
            </a:r>
            <a:endParaRPr lang="cs-CZ" sz="3600" dirty="0"/>
          </a:p>
        </p:txBody>
      </p:sp>
      <p:sp>
        <p:nvSpPr>
          <p:cNvPr id="114690" name="AutoShape 2" descr="Výsledek obrázku pro tot s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4692" name="Picture 4" descr="Výsledek obrázku pro tot s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913476" cy="3240360"/>
          </a:xfrm>
          <a:prstGeom prst="rect">
            <a:avLst/>
          </a:prstGeom>
          <a:noFill/>
        </p:spPr>
      </p:pic>
      <p:pic>
        <p:nvPicPr>
          <p:cNvPr id="114694" name="Picture 6" descr="Výsledek obrázku pro ams 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73812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Male urethra</a:t>
            </a:r>
            <a:endParaRPr lang="sk-SK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0" y="1268413"/>
            <a:ext cx="8458200" cy="4827587"/>
          </a:xfrm>
        </p:spPr>
        <p:txBody>
          <a:bodyPr/>
          <a:lstStyle/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12-25cm</a:t>
            </a:r>
          </a:p>
          <a:p>
            <a:endParaRPr lang="cs-CZ" sz="2800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pars intramuralis</a:t>
            </a: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pars prostatica</a:t>
            </a: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pars membranacea</a:t>
            </a:r>
          </a:p>
          <a:p>
            <a:r>
              <a:rPr lang="cs-CZ" sz="2800" dirty="0" smtClean="0">
                <a:latin typeface="Tahoma" pitchFamily="34" charset="0"/>
                <a:cs typeface="Tahoma" pitchFamily="34" charset="0"/>
              </a:rPr>
              <a:t>pars spongiosa</a:t>
            </a:r>
          </a:p>
          <a:p>
            <a:pPr>
              <a:buFontTx/>
              <a:buNone/>
            </a:pPr>
            <a:r>
              <a:rPr lang="cs-CZ" sz="2800" dirty="0" smtClean="0">
                <a:latin typeface="Tahoma" pitchFamily="34" charset="0"/>
                <a:cs typeface="Tahoma" pitchFamily="34" charset="0"/>
              </a:rPr>
              <a:t>   - bulbar</a:t>
            </a:r>
          </a:p>
          <a:p>
            <a:pPr>
              <a:buFontTx/>
              <a:buNone/>
            </a:pPr>
            <a:r>
              <a:rPr lang="cs-CZ" sz="2800" dirty="0" smtClean="0">
                <a:latin typeface="Tahoma" pitchFamily="34" charset="0"/>
                <a:cs typeface="Tahoma" pitchFamily="34" charset="0"/>
              </a:rPr>
              <a:t>   - penile </a:t>
            </a:r>
          </a:p>
          <a:p>
            <a:endParaRPr lang="sk-SK" dirty="0" smtClean="0"/>
          </a:p>
        </p:txBody>
      </p:sp>
      <p:pic>
        <p:nvPicPr>
          <p:cNvPr id="12292" name="Obrázok 3" descr="male-urethra-anatom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5269235" cy="46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dirty="0" smtClean="0"/>
              <a:t>Male urethra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Pars intramuralis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(transitional epithelium)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preprostatic urethra </a:t>
            </a:r>
          </a:p>
          <a:p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Pars prostatica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(transitional)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Seminal colliculus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ejaculatory ducts (vas deferens, seminal vesicles)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prostatic ducts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prostatic utricle</a:t>
            </a:r>
          </a:p>
          <a:p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Pars membranacea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(pseudostratified columnar)</a:t>
            </a:r>
            <a:endParaRPr lang="cs-CZ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 cm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passing through the 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external urethral spincter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narrowest part of the urethra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dirty="0" smtClean="0"/>
              <a:t>Male urethra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Tahoma" pitchFamily="34" charset="0"/>
                <a:cs typeface="Tahoma" pitchFamily="34" charset="0"/>
              </a:rPr>
              <a:t>Pars spongiosa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15–16 cm in length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Pseudostratified columnar epith. - proximally</a:t>
            </a: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Stratified squamous epith. -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distally 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 the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corpus spongiosum</a:t>
            </a: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external urethral meatus</a:t>
            </a: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bulbar, penile (bulbous, p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endulous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lokTextu 5"/>
          <p:cNvSpPr txBox="1">
            <a:spLocks noChangeArrowheads="1"/>
          </p:cNvSpPr>
          <p:nvPr/>
        </p:nvSpPr>
        <p:spPr bwMode="auto">
          <a:xfrm>
            <a:off x="1547813" y="115888"/>
            <a:ext cx="6264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Female urethra</a:t>
            </a:r>
            <a:endParaRPr lang="cs-CZ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BlokTextu 7"/>
          <p:cNvSpPr txBox="1">
            <a:spLocks noChangeArrowheads="1"/>
          </p:cNvSpPr>
          <p:nvPr/>
        </p:nvSpPr>
        <p:spPr bwMode="auto">
          <a:xfrm>
            <a:off x="323851" y="908050"/>
            <a:ext cx="41761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-</a:t>
            </a:r>
            <a:r>
              <a:rPr lang="cs-CZ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4cm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slightly curved</a:t>
            </a:r>
            <a:endParaRPr lang="cs-CZ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entraly from vagina</a:t>
            </a:r>
            <a:endParaRPr lang="cs-CZ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6" name="Obrázok 8" descr="Female-Genital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51371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ok 9" descr="female-pelvic-orga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44989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4581128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Inervation: Pudendal n.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2/3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transitional 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pithelium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177800" indent="-177800"/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1/3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stratified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squamous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epithelium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cs-CZ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8288"/>
            <a:ext cx="7772400" cy="1752601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Kidneys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85862"/>
            <a:ext cx="8785225" cy="5339481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Cortex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nephrons</a:t>
            </a:r>
          </a:p>
          <a:p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Medulla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renal columns, pyramids, collecting ducts, papilla</a:t>
            </a:r>
          </a:p>
          <a:p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Calices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minor and major</a:t>
            </a:r>
          </a:p>
          <a:p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Pelvis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Renal hilum</a:t>
            </a:r>
          </a:p>
          <a:p>
            <a:pPr>
              <a:buNone/>
            </a:pPr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ureter</a:t>
            </a:r>
          </a:p>
          <a:p>
            <a:pPr>
              <a:buNone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renal artery</a:t>
            </a:r>
          </a:p>
          <a:p>
            <a:pPr>
              <a:buNone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renal vein</a:t>
            </a:r>
          </a:p>
          <a:p>
            <a:pPr>
              <a:buNone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hilar fat</a:t>
            </a:r>
          </a:p>
          <a:p>
            <a:pPr>
              <a:buNone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lymphatic tissue (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nodes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Blood</a:t>
            </a:r>
            <a:r>
              <a:rPr lang="cs-C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supply</a:t>
            </a:r>
            <a:endParaRPr lang="cs-CZ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renal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artery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(aorta)</a:t>
            </a:r>
          </a:p>
          <a:p>
            <a:pPr>
              <a:buNone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accesory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renal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artery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(30%)</a:t>
            </a:r>
          </a:p>
          <a:p>
            <a:pPr>
              <a:buNone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renal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vein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vena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cava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  </a:t>
            </a:r>
          </a:p>
          <a:p>
            <a:pPr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Zástupný symbol obsahu 3" descr="rei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4432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Prostate</a:t>
            </a:r>
          </a:p>
        </p:txBody>
      </p:sp>
      <p:pic>
        <p:nvPicPr>
          <p:cNvPr id="14339" name="Obrázok 10" descr="PROSTA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8280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Prostatic</a:t>
            </a:r>
            <a:r>
              <a:rPr lang="cs-CZ" dirty="0" smtClean="0"/>
              <a:t> </a:t>
            </a:r>
            <a:r>
              <a:rPr lang="cs-CZ" dirty="0" err="1" smtClean="0"/>
              <a:t>secretions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protein</a:t>
            </a:r>
          </a:p>
          <a:p>
            <a:r>
              <a:rPr lang="cs-CZ" sz="2400" dirty="0" err="1" smtClean="0"/>
              <a:t>simple</a:t>
            </a:r>
            <a:r>
              <a:rPr lang="cs-CZ" sz="2400" dirty="0" smtClean="0"/>
              <a:t> </a:t>
            </a:r>
            <a:r>
              <a:rPr lang="cs-CZ" sz="2400" dirty="0" err="1" smtClean="0"/>
              <a:t>sugars</a:t>
            </a:r>
            <a:endParaRPr lang="cs-CZ" sz="2400" dirty="0" smtClean="0"/>
          </a:p>
          <a:p>
            <a:r>
              <a:rPr lang="cs-CZ" sz="2400" dirty="0" err="1" smtClean="0"/>
              <a:t>proteolytic</a:t>
            </a:r>
            <a:r>
              <a:rPr lang="cs-CZ" sz="2400" dirty="0" smtClean="0"/>
              <a:t> </a:t>
            </a:r>
            <a:r>
              <a:rPr lang="cs-CZ" sz="2400" dirty="0" err="1" smtClean="0"/>
              <a:t>enzymes</a:t>
            </a:r>
            <a:endParaRPr lang="cs-CZ" sz="2400" dirty="0" smtClean="0"/>
          </a:p>
          <a:p>
            <a:r>
              <a:rPr lang="cs-CZ" sz="2400" dirty="0" err="1" smtClean="0"/>
              <a:t>prostatic</a:t>
            </a:r>
            <a:r>
              <a:rPr lang="cs-CZ" sz="2400" dirty="0" smtClean="0"/>
              <a:t> </a:t>
            </a:r>
            <a:r>
              <a:rPr lang="cs-CZ" sz="2400" dirty="0" err="1" smtClean="0"/>
              <a:t>acid</a:t>
            </a:r>
            <a:r>
              <a:rPr lang="cs-CZ" sz="2400" dirty="0" smtClean="0"/>
              <a:t> </a:t>
            </a:r>
            <a:r>
              <a:rPr lang="cs-CZ" sz="2400" dirty="0" err="1" smtClean="0"/>
              <a:t>phophatase</a:t>
            </a:r>
            <a:endParaRPr lang="cs-CZ" sz="2400" dirty="0" smtClean="0"/>
          </a:p>
          <a:p>
            <a:r>
              <a:rPr lang="cs-CZ" sz="2400" dirty="0" smtClean="0"/>
              <a:t>beta-</a:t>
            </a:r>
            <a:r>
              <a:rPr lang="cs-CZ" sz="2400" dirty="0" err="1" smtClean="0"/>
              <a:t>microseminoprotein</a:t>
            </a:r>
            <a:endParaRPr lang="cs-CZ" sz="2400" dirty="0" smtClean="0"/>
          </a:p>
          <a:p>
            <a:r>
              <a:rPr lang="cs-CZ" sz="2400" dirty="0" err="1" smtClean="0"/>
              <a:t>prostate</a:t>
            </a:r>
            <a:r>
              <a:rPr lang="cs-CZ" sz="2400" dirty="0" smtClean="0"/>
              <a:t> </a:t>
            </a:r>
            <a:r>
              <a:rPr lang="cs-CZ" sz="2400" dirty="0" err="1" smtClean="0"/>
              <a:t>specific</a:t>
            </a:r>
            <a:r>
              <a:rPr lang="cs-CZ" sz="2400" dirty="0" smtClean="0"/>
              <a:t> antigen</a:t>
            </a:r>
          </a:p>
          <a:p>
            <a:r>
              <a:rPr lang="cs-CZ" sz="2400" dirty="0" err="1" smtClean="0"/>
              <a:t>zinc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5118283"/>
            <a:ext cx="756084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 </a:t>
            </a:r>
            <a:r>
              <a:rPr lang="cs-CZ" sz="2400" dirty="0" smtClean="0">
                <a:solidFill>
                  <a:srgbClr val="FF0000"/>
                </a:solidFill>
              </a:rPr>
              <a:t>Fluidity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semen, </a:t>
            </a:r>
            <a:r>
              <a:rPr lang="cs-CZ" sz="2400" dirty="0" err="1" smtClean="0">
                <a:solidFill>
                  <a:srgbClr val="FF0000"/>
                </a:solidFill>
              </a:rPr>
              <a:t>better</a:t>
            </a:r>
            <a:r>
              <a:rPr lang="cs-CZ" sz="2400" dirty="0" smtClean="0">
                <a:solidFill>
                  <a:srgbClr val="FF0000"/>
                </a:solidFill>
              </a:rPr>
              <a:t> motility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spermatozoa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longer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survival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protection of the genetic material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Prostate - zones</a:t>
            </a:r>
            <a:endParaRPr lang="cs-CZ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/>
          <a:lstStyle/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endParaRPr lang="cs-CZ" dirty="0" smtClean="0"/>
          </a:p>
        </p:txBody>
      </p:sp>
      <p:pic>
        <p:nvPicPr>
          <p:cNvPr id="15365" name="Picture 5" descr="https://www.websystem2.com/images/6w_prostateZ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192688" cy="532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Prostate zones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Peripheral zone (70%) 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sub-capsular portion of the posterior aspect of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prostate gland that surrounds the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istal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urethra</a:t>
            </a:r>
          </a:p>
          <a:p>
            <a:pPr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3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70–80% </a:t>
            </a:r>
            <a:endParaRPr lang="cs-CZ" sz="3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3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prostatic cancer!!!</a:t>
            </a:r>
            <a:endParaRPr lang="cs-CZ" sz="30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https://www.websystem2.com/images/6w_prostateZ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72652"/>
            <a:ext cx="4062592" cy="349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Prostate - zones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Central zone (25%)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surrounds the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ejaculatory ducts</a:t>
            </a:r>
          </a:p>
          <a:p>
            <a:r>
              <a:rPr lang="en-US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2.5% of prostate cancers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although these cancers tend to be more aggressive and more likely to invade the seminal vesicles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https://www.websystem2.com/images/6w_prostateZ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72652"/>
            <a:ext cx="4062592" cy="349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Prostate - zones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Transition zone (5%)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surrounds the proximal urethra 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responsible for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enign </a:t>
            </a:r>
            <a:r>
              <a:rPr lang="cs-CZ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rostatic </a:t>
            </a:r>
            <a:r>
              <a:rPr lang="cs-CZ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yperplasia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10–20% of prostate cancers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https://www.websystem2.com/images/6w_prostateZ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75530"/>
            <a:ext cx="4062592" cy="349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cs typeface="Tahoma" pitchFamily="34" charset="0"/>
              </a:rPr>
              <a:t>Prostate - zones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Anterior fibro-muscular zone (5%)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composed only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muscle and fibrous tissue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https://www.websystem2.com/images/6w_prostateZ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75530"/>
            <a:ext cx="4062592" cy="349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dirty="0" smtClean="0"/>
              <a:t>Prostate - lobes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3168352" cy="5400600"/>
          </a:xfrm>
        </p:spPr>
        <p:txBody>
          <a:bodyPr/>
          <a:lstStyle/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Anterior lobe</a:t>
            </a:r>
          </a:p>
          <a:p>
            <a:pPr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(isthmus)</a:t>
            </a:r>
          </a:p>
          <a:p>
            <a:endParaRPr lang="cs-CZ" sz="2400" dirty="0" smtClean="0">
              <a:latin typeface="+mn-lt"/>
              <a:ea typeface="+mn-ea"/>
              <a:cs typeface="+mn-cs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Lateral lobes</a:t>
            </a: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Median lobe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1138" name="Picture 2" descr="http://simbionix.com/wp-content/uploads/2011/01/PartialTURP%E2%80%932Tasks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539115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err="1" smtClean="0"/>
              <a:t>T</a:t>
            </a:r>
            <a:r>
              <a:rPr lang="cs-CZ" sz="3600" dirty="0" err="1" smtClean="0"/>
              <a:t>rans</a:t>
            </a:r>
            <a:r>
              <a:rPr lang="cs-CZ" sz="3600" b="1" u="sng" dirty="0" err="1" smtClean="0"/>
              <a:t>U</a:t>
            </a:r>
            <a:r>
              <a:rPr lang="cs-CZ" sz="3600" dirty="0" err="1" smtClean="0"/>
              <a:t>rethral</a:t>
            </a:r>
            <a:r>
              <a:rPr lang="cs-CZ" sz="3600" dirty="0" smtClean="0"/>
              <a:t> </a:t>
            </a:r>
            <a:r>
              <a:rPr lang="cs-CZ" sz="3600" b="1" u="sng" dirty="0" err="1" smtClean="0"/>
              <a:t>R</a:t>
            </a:r>
            <a:r>
              <a:rPr lang="cs-CZ" sz="3600" dirty="0" err="1" smtClean="0"/>
              <a:t>esection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b="1" u="sng" dirty="0" err="1" smtClean="0"/>
              <a:t>P</a:t>
            </a:r>
            <a:r>
              <a:rPr lang="cs-CZ" sz="3600" dirty="0" err="1" smtClean="0"/>
              <a:t>rostate</a:t>
            </a:r>
            <a:endParaRPr lang="cs-CZ" sz="3600" dirty="0"/>
          </a:p>
        </p:txBody>
      </p:sp>
      <p:pic>
        <p:nvPicPr>
          <p:cNvPr id="116738" name="Picture 2" descr="Výsledek obrázku pro TU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23763"/>
            <a:ext cx="4704133" cy="2725317"/>
          </a:xfrm>
          <a:prstGeom prst="rect">
            <a:avLst/>
          </a:prstGeom>
          <a:noFill/>
        </p:spPr>
      </p:pic>
      <p:pic>
        <p:nvPicPr>
          <p:cNvPr id="116740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707208" cy="311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TURP vs.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prostatectomy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TURP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200" dirty="0" err="1" smtClean="0"/>
              <a:t>benign</a:t>
            </a:r>
            <a:r>
              <a:rPr lang="cs-CZ" sz="2200" dirty="0" smtClean="0"/>
              <a:t> </a:t>
            </a:r>
            <a:r>
              <a:rPr lang="cs-CZ" sz="2200" dirty="0" err="1" smtClean="0"/>
              <a:t>prostate</a:t>
            </a:r>
            <a:r>
              <a:rPr lang="cs-CZ" sz="2200" dirty="0" smtClean="0"/>
              <a:t> </a:t>
            </a:r>
            <a:r>
              <a:rPr lang="cs-CZ" sz="2200" dirty="0" err="1" smtClean="0"/>
              <a:t>hyperplasia</a:t>
            </a:r>
            <a:endParaRPr lang="cs-CZ" sz="2200" dirty="0" smtClean="0"/>
          </a:p>
          <a:p>
            <a:r>
              <a:rPr lang="cs-CZ" sz="2200" dirty="0" err="1" smtClean="0"/>
              <a:t>endoscopic</a:t>
            </a:r>
            <a:r>
              <a:rPr lang="cs-CZ" sz="2200" dirty="0" smtClean="0"/>
              <a:t> </a:t>
            </a:r>
            <a:r>
              <a:rPr lang="cs-CZ" sz="2200" dirty="0" err="1" smtClean="0"/>
              <a:t>removal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transitory</a:t>
            </a:r>
            <a:r>
              <a:rPr lang="cs-CZ" sz="2200" dirty="0" smtClean="0"/>
              <a:t> </a:t>
            </a:r>
            <a:r>
              <a:rPr lang="cs-CZ" sz="2200" dirty="0" err="1" smtClean="0"/>
              <a:t>zone</a:t>
            </a:r>
            <a:r>
              <a:rPr lang="cs-CZ" sz="2200" dirty="0" smtClean="0"/>
              <a:t> </a:t>
            </a:r>
            <a:r>
              <a:rPr lang="cs-CZ" sz="2200" dirty="0" err="1" smtClean="0"/>
              <a:t>adenoma</a:t>
            </a:r>
            <a:endParaRPr lang="cs-CZ" sz="2200" dirty="0" smtClean="0"/>
          </a:p>
          <a:p>
            <a:r>
              <a:rPr lang="cs-CZ" sz="2200" dirty="0" smtClean="0"/>
              <a:t>risk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prostate</a:t>
            </a:r>
            <a:r>
              <a:rPr lang="cs-CZ" sz="2200" dirty="0" smtClean="0"/>
              <a:t> </a:t>
            </a:r>
            <a:r>
              <a:rPr lang="cs-CZ" sz="2200" dirty="0" err="1" smtClean="0"/>
              <a:t>cancer</a:t>
            </a:r>
            <a:r>
              <a:rPr lang="cs-CZ" sz="2200" dirty="0" smtClean="0"/>
              <a:t> </a:t>
            </a:r>
            <a:r>
              <a:rPr lang="cs-CZ" sz="2200" dirty="0" err="1" smtClean="0"/>
              <a:t>persists</a:t>
            </a:r>
            <a:endParaRPr lang="cs-CZ" sz="2200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prostatectomy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surgical</a:t>
            </a:r>
            <a:r>
              <a:rPr lang="cs-CZ" dirty="0" smtClean="0"/>
              <a:t> </a:t>
            </a:r>
            <a:r>
              <a:rPr lang="en-US" dirty="0" smtClean="0"/>
              <a:t>removal of the entire prostate gland, the</a:t>
            </a:r>
            <a:r>
              <a:rPr lang="cs-CZ" dirty="0" smtClean="0"/>
              <a:t> </a:t>
            </a:r>
            <a:r>
              <a:rPr lang="cs-CZ" dirty="0" err="1" smtClean="0"/>
              <a:t>seminal</a:t>
            </a:r>
            <a:r>
              <a:rPr lang="cs-CZ" dirty="0" smtClean="0"/>
              <a:t> </a:t>
            </a:r>
            <a:r>
              <a:rPr lang="cs-CZ" dirty="0" err="1" smtClean="0"/>
              <a:t>vesicles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vas</a:t>
            </a:r>
            <a:r>
              <a:rPr lang="cs-CZ" dirty="0" smtClean="0"/>
              <a:t> </a:t>
            </a:r>
            <a:r>
              <a:rPr lang="cs-CZ" dirty="0" err="1" smtClean="0"/>
              <a:t>deferens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vesicourethral</a:t>
            </a:r>
            <a:r>
              <a:rPr lang="cs-CZ" dirty="0" smtClean="0"/>
              <a:t> </a:t>
            </a:r>
            <a:r>
              <a:rPr lang="cs-CZ" dirty="0" err="1" smtClean="0"/>
              <a:t>anastomosis</a:t>
            </a:r>
            <a:endParaRPr lang="cs-CZ" dirty="0"/>
          </a:p>
        </p:txBody>
      </p:sp>
      <p:pic>
        <p:nvPicPr>
          <p:cNvPr id="118786" name="Picture 2" descr="Výsledek obrázku pro radical prostatec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5436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drnephro.weebly.com/uploads/6/4/7/0/6470447/1890858_orig.jpg?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603044" cy="315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3" descr="rei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4432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980138" cy="3213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Injuries to the Kidneys - Classification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67400" cy="488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sz="2400" b="1" dirty="0"/>
              <a:t>grade I:</a:t>
            </a:r>
            <a:r>
              <a:rPr lang="cs-CZ" sz="2400" dirty="0"/>
              <a:t> </a:t>
            </a:r>
            <a:r>
              <a:rPr lang="cs-CZ" sz="2400" dirty="0" err="1"/>
              <a:t>contusion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smtClean="0"/>
              <a:t>non-</a:t>
            </a:r>
            <a:r>
              <a:rPr lang="cs-CZ" sz="2400" dirty="0" err="1" smtClean="0"/>
              <a:t>enlarging</a:t>
            </a:r>
            <a:r>
              <a:rPr lang="cs-CZ" sz="2400" dirty="0" smtClean="0"/>
              <a:t> </a:t>
            </a:r>
            <a:r>
              <a:rPr lang="cs-CZ" sz="2400" dirty="0" err="1" smtClean="0"/>
              <a:t>subcapsular</a:t>
            </a:r>
            <a:r>
              <a:rPr lang="cs-CZ" sz="2400" dirty="0" smtClean="0"/>
              <a:t> </a:t>
            </a:r>
            <a:r>
              <a:rPr lang="cs-CZ" sz="2400" dirty="0" err="1" smtClean="0"/>
              <a:t>perirenal</a:t>
            </a:r>
            <a:r>
              <a:rPr lang="cs-CZ" sz="2400" dirty="0" smtClean="0"/>
              <a:t> </a:t>
            </a:r>
            <a:r>
              <a:rPr lang="cs-CZ" sz="2400" dirty="0" err="1" smtClean="0"/>
              <a:t>haematoma</a:t>
            </a:r>
            <a:r>
              <a:rPr lang="cs-CZ" sz="2400" dirty="0" smtClean="0"/>
              <a:t>,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/>
              <a:t>no </a:t>
            </a:r>
            <a:r>
              <a:rPr lang="cs-CZ" sz="2400" dirty="0" err="1" smtClean="0"/>
              <a:t>laceration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b="1" dirty="0" smtClean="0"/>
          </a:p>
          <a:p>
            <a:endParaRPr lang="cs-CZ" sz="2400" b="1" dirty="0"/>
          </a:p>
          <a:p>
            <a:r>
              <a:rPr lang="cs-CZ" sz="2400" b="1" dirty="0" err="1" smtClean="0"/>
              <a:t>treatment</a:t>
            </a:r>
            <a:r>
              <a:rPr lang="cs-CZ" sz="2400" b="1" dirty="0" smtClean="0"/>
              <a:t>:</a:t>
            </a:r>
            <a:r>
              <a:rPr lang="cs-CZ" sz="2400" dirty="0" smtClean="0"/>
              <a:t> </a:t>
            </a:r>
            <a:r>
              <a:rPr lang="cs-CZ" sz="2400" dirty="0" err="1" smtClean="0"/>
              <a:t>hydration</a:t>
            </a:r>
            <a:r>
              <a:rPr lang="cs-CZ" sz="2400" dirty="0" smtClean="0"/>
              <a:t>, </a:t>
            </a:r>
            <a:r>
              <a:rPr lang="cs-CZ" sz="2400" dirty="0" err="1" smtClean="0"/>
              <a:t>observation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69" y="1506571"/>
            <a:ext cx="2872903" cy="337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241" y="1772816"/>
            <a:ext cx="4549175" cy="2880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875</Words>
  <Application>Microsoft Office PowerPoint</Application>
  <PresentationFormat>Předvádění na obrazovce (4:3)</PresentationFormat>
  <Paragraphs>320</Paragraphs>
  <Slides>59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Calibri</vt:lpstr>
      <vt:lpstr>Times New Roman</vt:lpstr>
      <vt:lpstr>Arial</vt:lpstr>
      <vt:lpstr>Tahoma</vt:lpstr>
      <vt:lpstr>Motiv sady Office</vt:lpstr>
      <vt:lpstr>    ANATOMY OF GENITOURINARY SYSTEM  MUDr. T. Hradec   Urologická klinika 1.LF UK a VFN Přednosta Prof.MUDr.T.Hanuš, DrSc.  </vt:lpstr>
      <vt:lpstr>Genitourinary system</vt:lpstr>
      <vt:lpstr>Prezentace aplikace PowerPoint</vt:lpstr>
      <vt:lpstr>Kidneys</vt:lpstr>
      <vt:lpstr>Kidneys</vt:lpstr>
      <vt:lpstr>Prezentace aplikace PowerPoint</vt:lpstr>
      <vt:lpstr>Prezentace aplikace PowerPoint</vt:lpstr>
      <vt:lpstr>Injuries to the Kidneys - Classification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Renal cell carcinoma</vt:lpstr>
      <vt:lpstr>Prezentace aplikace PowerPoint</vt:lpstr>
      <vt:lpstr>Clamping of segmental artery</vt:lpstr>
      <vt:lpstr>Prezentace aplikace PowerPoint</vt:lpstr>
      <vt:lpstr>Prezentace aplikace PowerPoint</vt:lpstr>
      <vt:lpstr>Prezentace aplikace PowerPoint</vt:lpstr>
      <vt:lpstr>Upper urinary tract</vt:lpstr>
      <vt:lpstr>Prezentace aplikace PowerPoint</vt:lpstr>
      <vt:lpstr>Prezentace aplikace PowerPoint</vt:lpstr>
      <vt:lpstr>Congenital hydronephrosis</vt:lpstr>
      <vt:lpstr>Congenital hydronephrosis</vt:lpstr>
      <vt:lpstr>Congenital hydronephrosis</vt:lpstr>
      <vt:lpstr>Congenital hydronephrosis</vt:lpstr>
      <vt:lpstr>Congenital hydronephrosis</vt:lpstr>
      <vt:lpstr>Anatomy of the collecting system and kidney stones</vt:lpstr>
      <vt:lpstr>ureter   X   a. uterina</vt:lpstr>
      <vt:lpstr>Urinary bladder</vt:lpstr>
      <vt:lpstr>Urinary bladder </vt:lpstr>
      <vt:lpstr>Urinary bladder </vt:lpstr>
      <vt:lpstr>Urinary bladder</vt:lpstr>
      <vt:lpstr>Urinary bladder</vt:lpstr>
      <vt:lpstr>Epicystostomy</vt:lpstr>
      <vt:lpstr>Bladder cancer - urothelial cell carcinoma</vt:lpstr>
      <vt:lpstr>Non muscle invasive bladder cancer: pTa-pT1</vt:lpstr>
      <vt:lpstr>Non muscle invasive bladder cancer: pTa-pT1</vt:lpstr>
      <vt:lpstr>Bladder perforation</vt:lpstr>
      <vt:lpstr>Muscle invasive bladder cancer: pT2-pT4b</vt:lpstr>
      <vt:lpstr>Upper urinary tract tumors</vt:lpstr>
      <vt:lpstr>Inervation and function</vt:lpstr>
      <vt:lpstr>Prezentace aplikace PowerPoint</vt:lpstr>
      <vt:lpstr>Treatment</vt:lpstr>
      <vt:lpstr>Surgical treatment of urinary incontinence</vt:lpstr>
      <vt:lpstr>Male urethra</vt:lpstr>
      <vt:lpstr>Male urethra</vt:lpstr>
      <vt:lpstr>Male urethra</vt:lpstr>
      <vt:lpstr>Prezentace aplikace PowerPoint</vt:lpstr>
      <vt:lpstr>Prostate</vt:lpstr>
      <vt:lpstr>Prostatic secretions</vt:lpstr>
      <vt:lpstr>Prostate - zones</vt:lpstr>
      <vt:lpstr>Prostate zones</vt:lpstr>
      <vt:lpstr>Prostate - zones</vt:lpstr>
      <vt:lpstr>Prostate - zones</vt:lpstr>
      <vt:lpstr>Prostate - zones</vt:lpstr>
      <vt:lpstr>Prostate - lobes</vt:lpstr>
      <vt:lpstr>TransUrethral Resection of the Prostate</vt:lpstr>
      <vt:lpstr>TURP vs. Radical prostatectomy</vt:lpstr>
    </vt:vector>
  </TitlesOfParts>
  <Company>chinin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ANATOMIE MOČOPOHLAVNÍHO ÚSTROJÍ  As.MUDr.M.Babjuk, MUDr.M.Pešl Urologická klinika 1.LF UK a VFN</dc:title>
  <dc:creator>Michal Pešl</dc:creator>
  <cp:lastModifiedBy>Ondrej Nanka</cp:lastModifiedBy>
  <cp:revision>55</cp:revision>
  <dcterms:created xsi:type="dcterms:W3CDTF">2001-11-04T16:45:40Z</dcterms:created>
  <dcterms:modified xsi:type="dcterms:W3CDTF">2017-03-28T11:41:19Z</dcterms:modified>
</cp:coreProperties>
</file>